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8"/>
  </p:notesMasterIdLst>
  <p:sldIdLst>
    <p:sldId id="260" r:id="rId3"/>
    <p:sldId id="919" r:id="rId4"/>
    <p:sldId id="921" r:id="rId5"/>
    <p:sldId id="933" r:id="rId6"/>
    <p:sldId id="928" r:id="rId7"/>
    <p:sldId id="922" r:id="rId8"/>
    <p:sldId id="923" r:id="rId9"/>
    <p:sldId id="936" r:id="rId10"/>
    <p:sldId id="920" r:id="rId11"/>
    <p:sldId id="924" r:id="rId12"/>
    <p:sldId id="925" r:id="rId13"/>
    <p:sldId id="931" r:id="rId14"/>
    <p:sldId id="932" r:id="rId15"/>
    <p:sldId id="934" r:id="rId16"/>
    <p:sldId id="93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766" autoAdjust="0"/>
  </p:normalViewPr>
  <p:slideViewPr>
    <p:cSldViewPr snapToGrid="0">
      <p:cViewPr varScale="1">
        <p:scale>
          <a:sx n="51" d="100"/>
          <a:sy n="51" d="100"/>
        </p:scale>
        <p:origin x="125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83C38-6B29-4CFB-A378-CBB67A2E832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CF17D-7C25-4042-9A39-3F7B0E16D4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5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your quiz for </a:t>
            </a:r>
            <a:r>
              <a:rPr lang="en-GB"/>
              <a:t>Discover Your Options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932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647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A9E64-6A59-2DA8-7A31-59EA8997A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4C136-DCDE-5FB8-0A66-84B70C520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245341-E285-EDD9-6954-140DC1D31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43390-2515-C38D-81B1-6332EB51A8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029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BE6D9-B519-4DFE-D01A-97B522B0B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27F1C-C726-0E12-A60A-B60AECE2A6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F6D12-1C88-91F5-2819-27EA0602E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3651E-0315-56CD-7E76-1A0B215A3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146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0245C-73F9-80CB-8A8A-F3ADDC28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101A0-05A8-C563-864F-DCDD91DED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F6958C-B3AD-E853-DFDA-C417D7604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83C1A-BFF0-2F92-B17C-680BD5C11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576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CD5B3-BF93-D319-2E57-6379E3E72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31177-67BD-2216-925D-49D2582BE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DC5EFD-E809-60AF-D7B2-B7DD96834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BFDFA-CA18-40F5-C10D-68712B84A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290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0C6E1-9201-D0FD-B3EB-A20C136AC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63FD1-DB43-16A1-8C41-DF7F4F3CC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37D12-0CDB-4934-7A8B-C72C82CB2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D11CD-67AF-9296-F5AF-D05301DEE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531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3EC1-6D07-C900-66DF-8541719D6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E6240-E00D-65D2-50B2-6A8006B4C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404D9-8DDD-F13B-B298-98027007B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7C04B-6789-AF13-3102-3BEBAE4B99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378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8B8AD-A4F1-1B92-B3DF-167EC24C5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D460A-CA6F-559E-9961-2F562748E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0E9A70-F2DC-6E1D-5925-A62A46516F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A- levels are academic so they are most typically taught in a classroom setting.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322EF-5D37-F132-9C0A-29D6B0983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933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A3A9-7D70-5AA7-5A09-3E14367CB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C0FCB-3C4B-D869-0139-38739B17DF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D3F137-8359-0E3E-7013-BCC0A3B2F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A-levels, T-levels and advanced apprenticeships are all level 3 qualifications that can be studies right after school, whereas a degree apprenticeship is equivalent to university level.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D5AF5-1EF0-CB2A-6D3A-9D77707EE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228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DA0EB-F3F0-0F86-9736-52EE6DC0F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9B8E7-24DB-FD4F-66F6-5DD0A70DA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118E92-1DB0-2436-CB30-CD57F9B23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is colleges and sixth form colleges that offer t-levels.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2598F-6759-4962-D991-EC5AB7479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105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D2C99-6B66-604A-33C8-FC5681EDE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8CD80-5255-F8E5-EF1C-CA1872BC2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85BD07-D4C3-9D71-DD60-79F9AB560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 advanced apprenticeship is a level 3 qualification.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5D0F0-7949-E0C7-9B2C-23FE2C5A9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831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A1F12-190B-6B3E-B797-313959CA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B4A12-D492-4E7D-F83D-C0A2FC97E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BABF6-F4F5-6291-AB63-9B8804CC3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Work, earn, learn represent how you work a job, get a qualification, and earn a salary on an apprenticeship.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340DD-87B1-D29A-73FB-35639581E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632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D334A-3D04-1A69-8A01-8E5780AC0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B3538-0C84-D26D-4323-1D4E390B0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1DE642-802B-7893-2501-048CC4378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Apprentices spend 20% of their time learning in a classroom setting, and 80% of their time working and learning on the job.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5BD03-8C3F-510C-A955-C750E3689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254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FB20D-F256-51F2-4ABE-7AE9028B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A111B-D5FF-EF9F-835A-168026A4D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530FF6-3D80-216F-F832-46DC7AA96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7A46A-31D3-E18F-84E9-19007DDCA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11DF0F-7B10-4408-AFF1-112E11AE2D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42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81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8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2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6"/>
            <a:ext cx="9715500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51"/>
            <a:ext cx="9715500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04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11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41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018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622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2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8829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6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2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04" indent="0">
              <a:buNone/>
              <a:defRPr sz="1875" b="1"/>
            </a:lvl2pPr>
            <a:lvl3pPr marL="857209" indent="0">
              <a:buNone/>
              <a:defRPr sz="1688" b="1"/>
            </a:lvl3pPr>
            <a:lvl4pPr marL="1285811" indent="0">
              <a:buNone/>
              <a:defRPr sz="1500" b="1"/>
            </a:lvl4pPr>
            <a:lvl5pPr marL="1714415" indent="0">
              <a:buNone/>
              <a:defRPr sz="1500" b="1"/>
            </a:lvl5pPr>
            <a:lvl6pPr marL="2143018" indent="0">
              <a:buNone/>
              <a:defRPr sz="1500" b="1"/>
            </a:lvl6pPr>
            <a:lvl7pPr marL="2571622" indent="0">
              <a:buNone/>
              <a:defRPr sz="1500" b="1"/>
            </a:lvl7pPr>
            <a:lvl8pPr marL="3000225" indent="0">
              <a:buNone/>
              <a:defRPr sz="1500" b="1"/>
            </a:lvl8pPr>
            <a:lvl9pPr marL="3428829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7" y="1439168"/>
            <a:ext cx="5052218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04" indent="0">
              <a:buNone/>
              <a:defRPr sz="1875" b="1"/>
            </a:lvl2pPr>
            <a:lvl3pPr marL="857209" indent="0">
              <a:buNone/>
              <a:defRPr sz="1688" b="1"/>
            </a:lvl3pPr>
            <a:lvl4pPr marL="1285811" indent="0">
              <a:buNone/>
              <a:defRPr sz="1500" b="1"/>
            </a:lvl4pPr>
            <a:lvl5pPr marL="1714415" indent="0">
              <a:buNone/>
              <a:defRPr sz="1500" b="1"/>
            </a:lvl5pPr>
            <a:lvl6pPr marL="2143018" indent="0">
              <a:buNone/>
              <a:defRPr sz="1500" b="1"/>
            </a:lvl6pPr>
            <a:lvl7pPr marL="2571622" indent="0">
              <a:buNone/>
              <a:defRPr sz="1500" b="1"/>
            </a:lvl7pPr>
            <a:lvl8pPr marL="3000225" indent="0">
              <a:buNone/>
              <a:defRPr sz="1500" b="1"/>
            </a:lvl8pPr>
            <a:lvl9pPr marL="3428829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7" y="2038945"/>
            <a:ext cx="5052218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86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95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3" y="255984"/>
            <a:ext cx="3760391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92"/>
            <a:ext cx="6389688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3" y="1345406"/>
            <a:ext cx="3760391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04" indent="0">
              <a:buNone/>
              <a:defRPr sz="1125"/>
            </a:lvl2pPr>
            <a:lvl3pPr marL="857209" indent="0">
              <a:buNone/>
              <a:defRPr sz="938"/>
            </a:lvl3pPr>
            <a:lvl4pPr marL="1285811" indent="0">
              <a:buNone/>
              <a:defRPr sz="844"/>
            </a:lvl4pPr>
            <a:lvl5pPr marL="1714415" indent="0">
              <a:buNone/>
              <a:defRPr sz="844"/>
            </a:lvl5pPr>
            <a:lvl6pPr marL="2143018" indent="0">
              <a:buNone/>
              <a:defRPr sz="844"/>
            </a:lvl6pPr>
            <a:lvl7pPr marL="2571622" indent="0">
              <a:buNone/>
              <a:defRPr sz="844"/>
            </a:lvl7pPr>
            <a:lvl8pPr marL="3000225" indent="0">
              <a:buNone/>
              <a:defRPr sz="844"/>
            </a:lvl8pPr>
            <a:lvl9pPr marL="3428829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27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04" indent="0">
              <a:buNone/>
              <a:defRPr sz="2625"/>
            </a:lvl2pPr>
            <a:lvl3pPr marL="857209" indent="0">
              <a:buNone/>
              <a:defRPr sz="2250"/>
            </a:lvl3pPr>
            <a:lvl4pPr marL="1285811" indent="0">
              <a:buNone/>
              <a:defRPr sz="1875"/>
            </a:lvl4pPr>
            <a:lvl5pPr marL="1714415" indent="0">
              <a:buNone/>
              <a:defRPr sz="1875"/>
            </a:lvl5pPr>
            <a:lvl6pPr marL="2143018" indent="0">
              <a:buNone/>
              <a:defRPr sz="1875"/>
            </a:lvl6pPr>
            <a:lvl7pPr marL="2571622" indent="0">
              <a:buNone/>
              <a:defRPr sz="1875"/>
            </a:lvl7pPr>
            <a:lvl8pPr marL="3000225" indent="0">
              <a:buNone/>
              <a:defRPr sz="1875"/>
            </a:lvl8pPr>
            <a:lvl9pPr marL="3428829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04" indent="0">
              <a:buNone/>
              <a:defRPr sz="1125"/>
            </a:lvl2pPr>
            <a:lvl3pPr marL="857209" indent="0">
              <a:buNone/>
              <a:defRPr sz="938"/>
            </a:lvl3pPr>
            <a:lvl4pPr marL="1285811" indent="0">
              <a:buNone/>
              <a:defRPr sz="844"/>
            </a:lvl4pPr>
            <a:lvl5pPr marL="1714415" indent="0">
              <a:buNone/>
              <a:defRPr sz="844"/>
            </a:lvl5pPr>
            <a:lvl6pPr marL="2143018" indent="0">
              <a:buNone/>
              <a:defRPr sz="844"/>
            </a:lvl6pPr>
            <a:lvl7pPr marL="2571622" indent="0">
              <a:buNone/>
              <a:defRPr sz="844"/>
            </a:lvl7pPr>
            <a:lvl8pPr marL="3000225" indent="0">
              <a:buNone/>
              <a:defRPr sz="844"/>
            </a:lvl8pPr>
            <a:lvl9pPr marL="3428829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04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62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80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80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69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4720" y="342232"/>
            <a:ext cx="11295863" cy="824965"/>
          </a:xfrm>
        </p:spPr>
        <p:txBody>
          <a:bodyPr/>
          <a:lstStyle>
            <a:lvl1pPr>
              <a:defRPr>
                <a:solidFill>
                  <a:srgbClr val="231F20"/>
                </a:solidFill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718" y="1653020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5"/>
              </a:buCl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6210897" y="1653020"/>
            <a:ext cx="5539685" cy="3469171"/>
          </a:xfrm>
        </p:spPr>
        <p:txBody>
          <a:bodyPr/>
          <a:lstStyle>
            <a:lvl1pPr>
              <a:defRPr sz="2800">
                <a:latin typeface="+mn-lt"/>
                <a:cs typeface="Arial" panose="020B0604020202020204" pitchFamily="34" charset="0"/>
              </a:defRPr>
            </a:lvl1pPr>
            <a:lvl2pPr>
              <a:defRPr sz="20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5"/>
              </a:buClr>
              <a:defRPr sz="1800">
                <a:solidFill>
                  <a:srgbClr val="231F20"/>
                </a:solidFill>
                <a:latin typeface="+mn-lt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473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997275"/>
            <a:ext cx="9715500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643312"/>
            <a:ext cx="800100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0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41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1" y="4131470"/>
            <a:ext cx="9715500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1" y="2725045"/>
            <a:ext cx="9715500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95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500189"/>
            <a:ext cx="5048250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9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439168"/>
            <a:ext cx="5050235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038945"/>
            <a:ext cx="5050235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3" y="1439168"/>
            <a:ext cx="5052218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3" y="2038945"/>
            <a:ext cx="5052218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06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7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44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55984"/>
            <a:ext cx="3760391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55986"/>
            <a:ext cx="6389688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1345406"/>
            <a:ext cx="3760391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21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60" y="4500562"/>
            <a:ext cx="68580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60" y="574477"/>
            <a:ext cx="68580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60" y="5031879"/>
            <a:ext cx="68580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09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57474"/>
            <a:ext cx="2571750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57474"/>
            <a:ext cx="7524750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2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85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85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85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2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857209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53" indent="-321453" algn="l" defTabSz="857209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480" indent="-267878" algn="l" defTabSz="857209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09" indent="-214302" algn="l" defTabSz="857209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13" indent="-214302" algn="l" defTabSz="857209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716" indent="-214302" algn="l" defTabSz="857209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319" indent="-214302" algn="l" defTabSz="85720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5924" indent="-214302" algn="l" defTabSz="85720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527" indent="-214302" algn="l" defTabSz="85720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131" indent="-214302" algn="l" defTabSz="857209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04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09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11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415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018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622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225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8829" algn="l" defTabSz="857209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57473"/>
            <a:ext cx="1028700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500189"/>
            <a:ext cx="1028700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5250" y="5959079"/>
            <a:ext cx="36195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91500" y="5959079"/>
            <a:ext cx="266700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68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9.sv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png"/><Relationship Id="rId10" Type="http://schemas.openxmlformats.org/officeDocument/2006/relationships/image" Target="../media/image7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3.svg"/><Relationship Id="rId12" Type="http://schemas.openxmlformats.org/officeDocument/2006/relationships/image" Target="../media/image1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7.svg"/><Relationship Id="rId11" Type="http://schemas.openxmlformats.org/officeDocument/2006/relationships/image" Target="../media/image6.svg"/><Relationship Id="rId5" Type="http://schemas.openxmlformats.org/officeDocument/2006/relationships/image" Target="../media/image2.svg"/><Relationship Id="rId10" Type="http://schemas.openxmlformats.org/officeDocument/2006/relationships/image" Target="../media/image10.sv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457" y="4"/>
            <a:ext cx="12365044" cy="7187285"/>
          </a:xfrm>
          <a:custGeom>
            <a:avLst/>
            <a:gdLst/>
            <a:ahLst/>
            <a:cxnLst/>
            <a:rect l="l" t="t" r="r" b="b"/>
            <a:pathLst>
              <a:path w="9959494" h="7666437">
                <a:moveTo>
                  <a:pt x="0" y="0"/>
                </a:moveTo>
                <a:lnTo>
                  <a:pt x="9959494" y="0"/>
                </a:lnTo>
                <a:lnTo>
                  <a:pt x="9959494" y="7666437"/>
                </a:lnTo>
                <a:lnTo>
                  <a:pt x="0" y="7666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0138" t="-66019" r="-39967" b="-57485"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3332679">
            <a:off x="-195183" y="4346342"/>
            <a:ext cx="3293410" cy="3862208"/>
          </a:xfrm>
          <a:custGeom>
            <a:avLst/>
            <a:gdLst/>
            <a:ahLst/>
            <a:cxnLst/>
            <a:rect l="l" t="t" r="r" b="b"/>
            <a:pathLst>
              <a:path w="3512971" h="4119688">
                <a:moveTo>
                  <a:pt x="0" y="0"/>
                </a:moveTo>
                <a:lnTo>
                  <a:pt x="3512971" y="0"/>
                </a:lnTo>
                <a:lnTo>
                  <a:pt x="3512971" y="4119688"/>
                </a:lnTo>
                <a:lnTo>
                  <a:pt x="0" y="4119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 flipV="1">
            <a:off x="4112111" y="3739765"/>
            <a:ext cx="4334430" cy="3635504"/>
          </a:xfrm>
          <a:custGeom>
            <a:avLst/>
            <a:gdLst/>
            <a:ahLst/>
            <a:cxnLst/>
            <a:rect l="l" t="t" r="r" b="b"/>
            <a:pathLst>
              <a:path w="4623392" h="3877870">
                <a:moveTo>
                  <a:pt x="4623392" y="3877870"/>
                </a:moveTo>
                <a:lnTo>
                  <a:pt x="0" y="3877870"/>
                </a:lnTo>
                <a:lnTo>
                  <a:pt x="0" y="0"/>
                </a:lnTo>
                <a:lnTo>
                  <a:pt x="4623392" y="0"/>
                </a:lnTo>
                <a:lnTo>
                  <a:pt x="4623392" y="387787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432402" y="3810661"/>
            <a:ext cx="3633817" cy="3497580"/>
            <a:chOff x="30480" y="591820"/>
            <a:chExt cx="12736830" cy="12259310"/>
          </a:xfrm>
        </p:grpSpPr>
        <p:sp>
          <p:nvSpPr>
            <p:cNvPr id="6" name="Freeform 6"/>
            <p:cNvSpPr/>
            <p:nvPr/>
          </p:nvSpPr>
          <p:spPr>
            <a:xfrm>
              <a:off x="30480" y="59182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1" y="2120900"/>
                    <a:pt x="8590281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19"/>
                    <a:pt x="1822450" y="10811510"/>
                    <a:pt x="2842260" y="11203940"/>
                  </a:cubicBezTo>
                  <a:cubicBezTo>
                    <a:pt x="5585460" y="12259310"/>
                    <a:pt x="8953500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8"/>
              <a:stretch>
                <a:fillRect l="-69032" t="-28218" r="-982" b="5134"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-1072450" y="-1125373"/>
            <a:ext cx="3517574" cy="3498387"/>
          </a:xfrm>
          <a:custGeom>
            <a:avLst/>
            <a:gdLst/>
            <a:ahLst/>
            <a:cxnLst/>
            <a:rect l="l" t="t" r="r" b="b"/>
            <a:pathLst>
              <a:path w="3752079" h="3731613">
                <a:moveTo>
                  <a:pt x="0" y="0"/>
                </a:moveTo>
                <a:lnTo>
                  <a:pt x="3752079" y="0"/>
                </a:lnTo>
                <a:lnTo>
                  <a:pt x="3752079" y="3731613"/>
                </a:lnTo>
                <a:lnTo>
                  <a:pt x="0" y="3731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766460" y="4190064"/>
            <a:ext cx="3954142" cy="3932573"/>
          </a:xfrm>
          <a:custGeom>
            <a:avLst/>
            <a:gdLst/>
            <a:ahLst/>
            <a:cxnLst/>
            <a:rect l="l" t="t" r="r" b="b"/>
            <a:pathLst>
              <a:path w="4217751" h="4194745">
                <a:moveTo>
                  <a:pt x="0" y="0"/>
                </a:moveTo>
                <a:lnTo>
                  <a:pt x="4217751" y="0"/>
                </a:lnTo>
                <a:lnTo>
                  <a:pt x="4217751" y="4194745"/>
                </a:lnTo>
                <a:lnTo>
                  <a:pt x="0" y="4194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 rot="-3332679">
            <a:off x="9597167" y="-1321103"/>
            <a:ext cx="3084000" cy="3616630"/>
          </a:xfrm>
          <a:custGeom>
            <a:avLst/>
            <a:gdLst/>
            <a:ahLst/>
            <a:cxnLst/>
            <a:rect l="l" t="t" r="r" b="b"/>
            <a:pathLst>
              <a:path w="3289600" h="3857739">
                <a:moveTo>
                  <a:pt x="0" y="0"/>
                </a:moveTo>
                <a:lnTo>
                  <a:pt x="3289599" y="0"/>
                </a:lnTo>
                <a:lnTo>
                  <a:pt x="3289599" y="3857740"/>
                </a:lnTo>
                <a:lnTo>
                  <a:pt x="0" y="3857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702270" y="771980"/>
            <a:ext cx="2240306" cy="1229369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0362432" y="4704202"/>
            <a:ext cx="776737" cy="1124295"/>
            <a:chOff x="0" y="0"/>
            <a:chExt cx="1104691" cy="1598997"/>
          </a:xfrm>
        </p:grpSpPr>
        <p:sp>
          <p:nvSpPr>
            <p:cNvPr id="12" name="Freeform 12"/>
            <p:cNvSpPr/>
            <p:nvPr/>
          </p:nvSpPr>
          <p:spPr>
            <a:xfrm rot="2590484">
              <a:off x="307524" y="136576"/>
              <a:ext cx="660591" cy="660591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132125"/>
              <a:ext cx="466872" cy="466872"/>
            </a:xfrm>
            <a:custGeom>
              <a:avLst/>
              <a:gdLst/>
              <a:ahLst/>
              <a:cxnLst/>
              <a:rect l="l" t="t" r="r" b="b"/>
              <a:pathLst>
                <a:path w="466872" h="466872">
                  <a:moveTo>
                    <a:pt x="0" y="0"/>
                  </a:moveTo>
                  <a:lnTo>
                    <a:pt x="466872" y="0"/>
                  </a:lnTo>
                  <a:lnTo>
                    <a:pt x="466872" y="466872"/>
                  </a:lnTo>
                  <a:lnTo>
                    <a:pt x="0" y="466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2696" y="765691"/>
            <a:ext cx="996239" cy="1027139"/>
            <a:chOff x="0" y="0"/>
            <a:chExt cx="1416874" cy="1460819"/>
          </a:xfrm>
        </p:grpSpPr>
        <p:sp>
          <p:nvSpPr>
            <p:cNvPr id="15" name="Freeform 15"/>
            <p:cNvSpPr/>
            <p:nvPr/>
          </p:nvSpPr>
          <p:spPr>
            <a:xfrm>
              <a:off x="756283" y="134762"/>
              <a:ext cx="660591" cy="660591"/>
            </a:xfrm>
            <a:custGeom>
              <a:avLst/>
              <a:gdLst/>
              <a:ahLst/>
              <a:cxnLst/>
              <a:rect l="l" t="t" r="r" b="b"/>
              <a:pathLst>
                <a:path w="660591" h="660591">
                  <a:moveTo>
                    <a:pt x="0" y="0"/>
                  </a:moveTo>
                  <a:lnTo>
                    <a:pt x="660591" y="0"/>
                  </a:lnTo>
                  <a:lnTo>
                    <a:pt x="660591" y="660591"/>
                  </a:lnTo>
                  <a:lnTo>
                    <a:pt x="0" y="660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795353"/>
              <a:ext cx="665466" cy="665466"/>
            </a:xfrm>
            <a:custGeom>
              <a:avLst/>
              <a:gdLst/>
              <a:ahLst/>
              <a:cxnLst/>
              <a:rect l="l" t="t" r="r" b="b"/>
              <a:pathLst>
                <a:path w="665466" h="665466">
                  <a:moveTo>
                    <a:pt x="0" y="0"/>
                  </a:moveTo>
                  <a:lnTo>
                    <a:pt x="665466" y="0"/>
                  </a:lnTo>
                  <a:lnTo>
                    <a:pt x="665466" y="665466"/>
                  </a:lnTo>
                  <a:lnTo>
                    <a:pt x="0" y="6654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reeform 17"/>
            <p:cNvSpPr/>
            <p:nvPr/>
          </p:nvSpPr>
          <p:spPr>
            <a:xfrm>
              <a:off x="197971" y="0"/>
              <a:ext cx="269524" cy="269524"/>
            </a:xfrm>
            <a:custGeom>
              <a:avLst/>
              <a:gdLst/>
              <a:ahLst/>
              <a:cxnLst/>
              <a:rect l="l" t="t" r="r" b="b"/>
              <a:pathLst>
                <a:path w="269524" h="269524">
                  <a:moveTo>
                    <a:pt x="0" y="0"/>
                  </a:moveTo>
                  <a:lnTo>
                    <a:pt x="269524" y="0"/>
                  </a:lnTo>
                  <a:lnTo>
                    <a:pt x="269524" y="269524"/>
                  </a:lnTo>
                  <a:lnTo>
                    <a:pt x="0" y="269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857250"/>
              <a:endParaRPr lang="en-GB" sz="16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11310940" y="5266351"/>
            <a:ext cx="189509" cy="189509"/>
          </a:xfrm>
          <a:custGeom>
            <a:avLst/>
            <a:gdLst/>
            <a:ahLst/>
            <a:cxnLst/>
            <a:rect l="l" t="t" r="r" b="b"/>
            <a:pathLst>
              <a:path w="202143" h="202143">
                <a:moveTo>
                  <a:pt x="0" y="0"/>
                </a:moveTo>
                <a:lnTo>
                  <a:pt x="202142" y="0"/>
                </a:lnTo>
                <a:lnTo>
                  <a:pt x="202142" y="202142"/>
                </a:lnTo>
                <a:lnTo>
                  <a:pt x="0" y="202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2130894" y="-725191"/>
            <a:ext cx="2240306" cy="1229369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reeform 20"/>
          <p:cNvSpPr/>
          <p:nvPr/>
        </p:nvSpPr>
        <p:spPr>
          <a:xfrm rot="-5400000">
            <a:off x="4566593" y="4190063"/>
            <a:ext cx="495274" cy="495274"/>
          </a:xfrm>
          <a:custGeom>
            <a:avLst/>
            <a:gdLst/>
            <a:ahLst/>
            <a:cxnLst/>
            <a:rect l="l" t="t" r="r" b="b"/>
            <a:pathLst>
              <a:path w="528292" h="528292">
                <a:moveTo>
                  <a:pt x="0" y="0"/>
                </a:moveTo>
                <a:lnTo>
                  <a:pt x="528292" y="0"/>
                </a:lnTo>
                <a:lnTo>
                  <a:pt x="528292" y="528293"/>
                </a:lnTo>
                <a:lnTo>
                  <a:pt x="0" y="5282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4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reeform 21"/>
          <p:cNvSpPr/>
          <p:nvPr/>
        </p:nvSpPr>
        <p:spPr>
          <a:xfrm rot="-2855083">
            <a:off x="4317133" y="6157611"/>
            <a:ext cx="498929" cy="498929"/>
          </a:xfrm>
          <a:custGeom>
            <a:avLst/>
            <a:gdLst/>
            <a:ahLst/>
            <a:cxnLst/>
            <a:rect l="l" t="t" r="r" b="b"/>
            <a:pathLst>
              <a:path w="532191" h="532191">
                <a:moveTo>
                  <a:pt x="0" y="0"/>
                </a:moveTo>
                <a:lnTo>
                  <a:pt x="532190" y="0"/>
                </a:lnTo>
                <a:lnTo>
                  <a:pt x="532190" y="532191"/>
                </a:lnTo>
                <a:lnTo>
                  <a:pt x="0" y="532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reeform 22"/>
          <p:cNvSpPr/>
          <p:nvPr/>
        </p:nvSpPr>
        <p:spPr>
          <a:xfrm rot="-2855083">
            <a:off x="7649350" y="4479410"/>
            <a:ext cx="202073" cy="202073"/>
          </a:xfrm>
          <a:custGeom>
            <a:avLst/>
            <a:gdLst/>
            <a:ahLst/>
            <a:cxnLst/>
            <a:rect l="l" t="t" r="r" b="b"/>
            <a:pathLst>
              <a:path w="215545" h="215545">
                <a:moveTo>
                  <a:pt x="0" y="0"/>
                </a:moveTo>
                <a:lnTo>
                  <a:pt x="215546" y="0"/>
                </a:lnTo>
                <a:lnTo>
                  <a:pt x="215546" y="215546"/>
                </a:lnTo>
                <a:lnTo>
                  <a:pt x="0" y="215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1275994" y="5715932"/>
            <a:ext cx="571229" cy="740183"/>
          </a:xfrm>
          <a:custGeom>
            <a:avLst/>
            <a:gdLst/>
            <a:ahLst/>
            <a:cxnLst/>
            <a:rect l="l" t="t" r="r" b="b"/>
            <a:pathLst>
              <a:path w="609310" h="789529">
                <a:moveTo>
                  <a:pt x="0" y="0"/>
                </a:moveTo>
                <a:lnTo>
                  <a:pt x="609310" y="0"/>
                </a:lnTo>
                <a:lnTo>
                  <a:pt x="609310" y="789528"/>
                </a:lnTo>
                <a:lnTo>
                  <a:pt x="0" y="7895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209800" y="1450680"/>
            <a:ext cx="777091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50">
              <a:lnSpc>
                <a:spcPts val="5442"/>
              </a:lnSpc>
            </a:pPr>
            <a:r>
              <a:rPr lang="en-US" sz="5442">
                <a:solidFill>
                  <a:srgbClr val="000000"/>
                </a:solidFill>
                <a:latin typeface="Poppins Bold"/>
              </a:rPr>
              <a:t>DISCOVER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09800" y="2126365"/>
            <a:ext cx="7770915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50">
              <a:lnSpc>
                <a:spcPts val="6014"/>
              </a:lnSpc>
            </a:pPr>
            <a:r>
              <a:rPr lang="en-US" sz="6014">
                <a:solidFill>
                  <a:srgbClr val="000000"/>
                </a:solidFill>
                <a:latin typeface="Poppins Bold"/>
              </a:rPr>
              <a:t>YOUR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209800" y="2579728"/>
            <a:ext cx="7770915" cy="1002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857250">
              <a:lnSpc>
                <a:spcPts val="8120"/>
              </a:lnSpc>
            </a:pPr>
            <a:r>
              <a:rPr lang="en-US" sz="5800" dirty="0">
                <a:solidFill>
                  <a:srgbClr val="C22A62"/>
                </a:solidFill>
                <a:latin typeface="Pacifico"/>
              </a:rPr>
              <a:t>Options</a:t>
            </a:r>
          </a:p>
        </p:txBody>
      </p:sp>
      <p:sp>
        <p:nvSpPr>
          <p:cNvPr id="27" name="Freeform 27"/>
          <p:cNvSpPr/>
          <p:nvPr/>
        </p:nvSpPr>
        <p:spPr>
          <a:xfrm>
            <a:off x="496633" y="5792387"/>
            <a:ext cx="2240306" cy="1229369"/>
          </a:xfrm>
          <a:custGeom>
            <a:avLst/>
            <a:gdLst/>
            <a:ahLst/>
            <a:cxnLst/>
            <a:rect l="l" t="t" r="r" b="b"/>
            <a:pathLst>
              <a:path w="2389660" h="1311326">
                <a:moveTo>
                  <a:pt x="0" y="0"/>
                </a:moveTo>
                <a:lnTo>
                  <a:pt x="2389660" y="0"/>
                </a:lnTo>
                <a:lnTo>
                  <a:pt x="2389660" y="1311326"/>
                </a:lnTo>
                <a:lnTo>
                  <a:pt x="0" y="1311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857250"/>
            <a:endParaRPr lang="en-GB" sz="1688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3" name="Audio 32">
            <a:hlinkClick r:id="" action="ppaction://media"/>
            <a:extLst>
              <a:ext uri="{FF2B5EF4-FFF2-40B4-BE49-F238E27FC236}">
                <a16:creationId xmlns:a16="http://schemas.microsoft.com/office/drawing/2014/main" id="{C66AA0CD-BC07-7A11-4E02-8016E54AD9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9"/>
    </mc:Choice>
    <mc:Fallback>
      <p:transition spd="slow" advTm="4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DE91203-5ACF-9AD5-0F83-EDFF9FEF895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0E2E63E-FDC5-8D20-FBA4-F663B6984F6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3215D1F4-A1F5-519D-F7C7-0D83B12EB7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C84BAE7-AA54-7870-01ED-996A9FBA28A2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C0D774BE-02BE-E9C9-4B6B-ECD3FEB947D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D08B26F-4E5C-2E0D-6B12-E2F96C74CFF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415CD35A-E8D5-9183-D037-3737EBD5F7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06325211-B8C3-538E-BAEF-874F010DC88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397904E0-A231-6712-CF28-439FE69B127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FA8AC730-C137-1353-8171-2A87354E5D9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2A94AA5-7BD8-BF3D-9581-1C752443DF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00ACBB3C-7AC7-2644-FFB2-71DCD5CE77A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AE3DE471-1829-5A96-6EEB-874A80B3A0E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867C0E29-E247-357C-D551-3214967F851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1FB929D8-9989-CEE4-A650-204EA4FE50FC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E249918-20CF-5BC5-2D03-A124662B9749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1.	Which setting is most typical for an A-Level subject?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361D815-B166-2911-09BB-8DD5A5741900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lab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classroom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workplace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theatre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CC49D8B-D894-058D-9DBA-5C6F3432D7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740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D60836-E5D9-A12D-7DB2-5F2625465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F034127-9CE9-F784-9BC2-DB87A565040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7E3677B-875F-9BD6-EAEB-6CE325CA6F8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35027CB7-7314-E65D-9333-BC37BA20BDC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FC8DAC94-37D9-2AEF-267F-B5B6F072914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FA72A1D-B5CE-C01D-7752-F050C28122F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D911CCB-B82D-F65D-12CC-27E9B6AF10E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BDFE406D-C83B-B31C-FBC8-C216AB43AEA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BBB404A3-B07D-CD1D-2B81-5546467D284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E2CB033B-B89C-DC02-598E-FB9C69EB22B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355964C3-82FF-6071-1CDB-A33C337C7C8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D02846E-DF7C-5FE5-B4E1-CB0D9F31568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57467643-E3EC-5CCB-C523-163B65A0E4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DE331D68-D5C3-DBE6-75A9-043BDF58F04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E074E783-8BAC-62E4-0E1C-9EAB6D0FCD4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0B0DA174-8C96-4620-19B6-FB47CF4BBDE7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251253FC-9AD7-ADB6-AA3A-7B76252D24A0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2.	Which of the following is NOT a level 3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B6228F61-043F-1F3F-4A7C-FA91652C288B}"/>
              </a:ext>
            </a:extLst>
          </p:cNvPr>
          <p:cNvSpPr txBox="1">
            <a:spLocks/>
          </p:cNvSpPr>
          <p:nvPr/>
        </p:nvSpPr>
        <p:spPr>
          <a:xfrm>
            <a:off x="943058" y="3498397"/>
            <a:ext cx="1144632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  <a:endParaRPr lang="en-GB" sz="3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 Apprenticeship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Advanced Apprenticeship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C1E469A-6441-9F4A-8C99-8DD054E98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74838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50"/>
    </mc:Choice>
    <mc:Fallback>
      <p:transition spd="slow" advTm="25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BEE2E-A123-48C6-857A-68D2DDDDB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5BC1306F-E0A1-6E43-D5C0-0295ADC43E5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51C1F7E-41FC-23F5-B865-28F8E18A8B0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CAA63F0C-0EC3-022A-D5FD-FE7BD85DA5C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A810B258-7C3B-13FB-4660-FE350BE88016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AE224F0E-A6C8-019F-3AB1-29EC39FA121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2E25D690-4125-8EB1-0F04-B4F2B838584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103AD919-70F7-978D-EB2D-18503FEEDF2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F4B5EAC-9C8E-4E6A-213D-BCA341369EA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E1E3329C-3A82-17CA-3235-614C511C732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430A971E-FB5F-D3F4-5B43-4BD226AF796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D699363-B955-3B7D-2D38-A35C5B3BFEE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A2BC6514-B6C1-5CFA-39B9-9EE7D15D1B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84CBA3F6-B319-C7B9-E5D7-FF38A94CECF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4A0F2E9-30EB-539B-6157-604D97DA4C6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3991AA19-7A55-BD31-F82F-B929B48F69A1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C784A223-F36B-69A1-6592-5BC09CE18E20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3.	Where would you apply to do a T-Level?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9FE102F3-B119-FED2-C6E5-D2E88AD104BB}"/>
              </a:ext>
            </a:extLst>
          </p:cNvPr>
          <p:cNvSpPr txBox="1">
            <a:spLocks/>
          </p:cNvSpPr>
          <p:nvPr/>
        </p:nvSpPr>
        <p:spPr>
          <a:xfrm>
            <a:off x="391887" y="3083604"/>
            <a:ext cx="1164104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workplace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college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careers fair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government website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97D94B9-C3DE-81F8-32CC-5090C7B7DA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0316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8463E4-D787-C31C-51F0-BDD4E60A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B1C0DF9-54C7-2C2E-5895-400A8E76A9A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701421B-7D98-C1DB-D0FE-0F9D36F2BE0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7918CBDC-4D6A-AE02-386F-5711230F403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82C987C8-C429-043B-4435-BF1D86EF539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4447FBD4-86D8-CA47-88F0-1A480686ED4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91EA109D-D4CE-6A80-94A6-4721C580EF1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AA50EABF-60DB-7EB2-774E-BC87A3D183A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46031B8F-9819-4BEF-75B3-1F70CE1E7E4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B3B161A4-AA35-2047-C373-991C480FDE2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F08841C-0B4D-DE95-2DB8-A1814DD83CD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76F3EB2-7AF6-C4E5-DDC5-65329944B47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D67462E4-BAF9-7807-84C5-F08495A92F6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68BB6087-FE93-E22D-2D98-A238B85C58F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71CDC914-3B03-5F55-A0B9-E0CB640A7A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58D49FDC-2B7B-C64A-2FA3-9C189F108973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1E980850-B7ED-138B-B375-1AD4F5711B46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4.	Which of the following is NOT a higher education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203C2F5C-7B26-18D8-7714-CDB0113291F6}"/>
              </a:ext>
            </a:extLst>
          </p:cNvPr>
          <p:cNvSpPr txBox="1">
            <a:spLocks/>
          </p:cNvSpPr>
          <p:nvPr/>
        </p:nvSpPr>
        <p:spPr>
          <a:xfrm>
            <a:off x="561813" y="2994234"/>
            <a:ext cx="1191985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Bachelor’s Degree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Advanced Apprenticeship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 Apprenticeship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Degree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74A220E-335E-DA7B-CDEB-DA63854F3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91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0EA05-7014-39EF-EED0-0E58924F9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EA00E42-2FDE-AD11-89F3-EFFC5D3B45F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595001E-395C-9C1E-ED36-0250E0E56ECF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7DAC72AF-42DE-BDF8-9B7F-0B1FA2BE80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A244A2F8-9246-26E6-3D45-34438BE231B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861905E-2299-7274-6B55-330EB8DEC39D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082120D2-2DCB-8C01-1383-F7E18FA5B6D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59B9CE1B-B5BF-BFA9-4B36-B197E35D15B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55ECB0F2-F524-4095-0716-87C5F2717BDC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2C024212-98CB-807D-3EC7-4EC0893E75E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62005A21-00BF-06CE-CC43-1D4C2212161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0250A49-2ECC-D7B2-D715-A66E2D16B2E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64BF92A-5ACB-B6AC-17D7-9B80A3CB72A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4C189864-BBB3-CFFA-117B-02644096EB1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23C22B18-5858-8453-3063-98366E0F73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706B4C6-9D9D-9283-749E-217F7FBE317D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183BFA85-A38D-E6B6-799A-8F4AC870C90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5.	What are the 3 keywords we use when describing apprenticeships?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7EB8A305-EFB9-5435-FEB3-3C0B1341F8FA}"/>
              </a:ext>
            </a:extLst>
          </p:cNvPr>
          <p:cNvSpPr txBox="1">
            <a:spLocks/>
          </p:cNvSpPr>
          <p:nvPr/>
        </p:nvSpPr>
        <p:spPr>
          <a:xfrm>
            <a:off x="391887" y="3083604"/>
            <a:ext cx="1164104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Work, play, pay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Study, earn, learn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Work, earn, learn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Learn, do, create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9D91744-1448-7CA6-51D2-C59B0E0178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93827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500"/>
    </mc:Choice>
    <mc:Fallback>
      <p:transition spd="slow" advTm="25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EF5514-35FF-C572-858D-5D280D3C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62B75C5D-AAE2-8A83-6D73-36B2A0A4558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342DBB3-D8A3-4923-5475-9319B68644C5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096343DB-8BA0-5579-DF05-69772868989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1C057291-CF8D-F52C-5852-D8D92CAB328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CB46ACB7-4806-5641-D37D-C9BC04A84FC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3202EAC8-E686-1969-2E19-AFBDF97A075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0E8CC286-D8A7-4EBB-4F0F-C46FB371D5C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8C11B353-06EE-8858-C56D-4045CA60166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A2F841B2-87F9-DC50-D949-E9A8E559D8E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C3C50C82-FB9D-CAEF-8D11-D26CD88E0C7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14038EE1-7790-CBBB-C4CA-E01E17D88BD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A8FE2CBB-F2D5-997E-2FAA-D9146F93AF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F24E8D38-9577-7586-8F7A-B89F6972E59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AD8EBAE5-47AD-3F19-DFB8-F46A52F218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20B952EA-313E-5CD7-9BBB-7A98D7D4B0F0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C673CAD3-89E9-B650-803D-837D3DB1F194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6.	How much of an apprentice’s time is spent studying?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10A0B938-6FDB-F5EE-40AA-EF62A04C21BF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80%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0%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0C19A57-0782-2971-8DFA-8C6797093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94815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80"/>
    </mc:Choice>
    <mc:Fallback>
      <p:transition spd="slow" advTm="25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A7EA5-D477-7325-3256-1FE98D021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3BC31B0-28C4-7723-E113-F4FB81C8582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CE47E97-6617-94C6-9E97-F8A9E4CC63B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C2D55EF-2FD1-A0F0-2A62-BBFEA0471B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82DC686C-3AB7-BC03-0FA2-721B2C1BA40F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81AC973D-E50C-2203-74E5-6B4DA78238A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5EC51968-6007-2987-1A74-2F583CFD688B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7D374518-11EF-5268-1588-A5B52D7D104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6AAA5162-E948-0D93-566A-FD376205F2E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FDE8569-CDF6-636F-40D2-8B8984C0240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A878206-2E45-937F-7B8D-748052AF3017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38C7091-B0F1-745D-581B-309D05F2950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26D16FB2-1ADB-5A09-024F-48DB45C65AA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E089EEEF-339E-283A-C146-B5EC978BDB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CB6F3257-2D3E-DB54-A914-63A0C675F75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85F24F28-3CAC-754A-702F-3B6120BF1E65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Answers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65EFB3C-F840-27C1-EC24-CC121EC35D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8048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93"/>
    </mc:Choice>
    <mc:Fallback>
      <p:transition spd="slow" advTm="15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A4DE3-E6D8-60DA-0E88-CBA3FB414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1725878-FE9F-A78E-EA44-268F414E20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3ECBF87-EA8A-DC0E-9DA1-B3E778A2184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4EF1FF58-9BFD-B561-2FC0-A9789CEAE8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01FF6B30-E541-4F42-0623-592A5A2C0F8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C8C503C-B5D3-EA25-40C3-F3AF020FF2A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BF018E40-A7DE-2380-2DDC-BEC15D0BCC1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02F94948-D4D2-A623-B291-0676BBCC316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DEB5A22B-13A4-2323-5516-20349217719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0270CEE-701A-2AA9-F5D8-AEF8383D3AE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DC960C3-44CD-E024-1705-787D661B49D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8717457-F622-28EF-3191-6A4DB5DAB4F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D5DCBCAB-D19D-369F-3095-FFC3CE655A0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85E0BA41-A912-8A8C-DA6E-429660D9C74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A9090E28-E60A-624B-6EED-2D0DDBF5EE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FC93E42D-85F9-AA93-BB25-EC19B6E1B504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0A8128C-BF9F-4D6D-34AD-208FE993FD77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1.	Which setting is most typical for an A-Level subject?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C9B3FF06-8C3C-9C8F-5B4E-A7753DBAE0A4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lab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classroom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workplace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theatre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3502FD53-8364-5C35-A4C8-438A5B6CCC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06738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00"/>
    </mc:Choice>
    <mc:Fallback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44293C-53D7-E095-DF6E-4B69A7521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6889644-3A0B-391F-E07C-D1A4059A3B5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09D53E8-054A-C61E-BBCA-6A7A256322C1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00F18F70-65B5-1B91-88E5-F5AFD789C6F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9D3B85F3-FC7E-3C75-78BE-6792720849D9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B5CBF1DC-7740-7F4D-A7F5-F0D4CF7747E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62C2AF88-C32B-262C-C0AA-72A1D930A0B6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24136CFA-A5B9-8CF8-B169-68061662473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B48807E-5E50-B3E8-2D54-51BBA3F613D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DEFB284B-A7E2-BF73-59AE-83716C0B148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C8CFF67-62BC-C0A7-0617-5510BEECA5A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E7A19C45-E3B0-47C2-D6DA-3B89AAF032B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FBA451D6-7EBF-1202-8FF1-2F79AB3786B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7DEADADC-8E6D-25DF-76E3-F38FEA329D7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C1620775-B647-341F-6955-B9F65F523B8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5C60337B-F476-0142-382E-69A5DC4E6342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0418FCBB-BA60-FB93-6543-77CF40D199C8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2.	Which of the following is NOT a level 3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4B602AEF-3C6F-6535-4366-1C179BFCB64B}"/>
              </a:ext>
            </a:extLst>
          </p:cNvPr>
          <p:cNvSpPr txBox="1">
            <a:spLocks/>
          </p:cNvSpPr>
          <p:nvPr/>
        </p:nvSpPr>
        <p:spPr>
          <a:xfrm>
            <a:off x="943058" y="3498397"/>
            <a:ext cx="1144632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A-Level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T-Level</a:t>
            </a:r>
            <a:endParaRPr lang="en-GB" sz="3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 Apprenticeship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Advanced Apprenticeship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1EE7644E-0473-EF71-D46A-891DCA5275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3391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00"/>
    </mc:Choice>
    <mc:Fallback>
      <p:transition spd="slow" advTm="1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8B82A-306A-6544-574C-B98E1187B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C8DB7102-4384-C0A0-2AFF-7D78DE8C2C7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3556637-4733-F9C4-E4D5-5825D5C2127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CF17AA8E-BB4C-4550-A425-E0474F9850F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A0C0AEA-6A2B-F7B8-E3F2-1A3F507230A7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4BD4D285-0822-544C-8CB0-6856B59C6067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599BA65C-91A8-EC52-2B80-369CE9DDEFA9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82AFB76D-0ACC-2E58-8565-AAF33361139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FCAD1790-ECAF-AB69-1829-DBC6D8C6B6D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371FA5B1-3525-1142-460B-5582FDD66E1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D39BD43F-FE62-F293-82CC-7CC77E97ED5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79DCDD1-32BE-4DD8-7909-C828F9CA0A5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D38ACA66-7B45-7914-5BD9-8809447E265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D62D1816-0CBC-5CE3-276C-2B2469D2B3D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9C42CCC0-FEF7-8A20-AF3F-7B08A5F918E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95D2C797-96DD-1830-C85C-083DC63ECB44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8BE8F0B9-6F16-9338-121E-BEA8290B40D8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3.	Where would you apply to do a T-Level?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BBB508D8-2A05-A563-6924-4C18BC8165CA}"/>
              </a:ext>
            </a:extLst>
          </p:cNvPr>
          <p:cNvSpPr txBox="1">
            <a:spLocks/>
          </p:cNvSpPr>
          <p:nvPr/>
        </p:nvSpPr>
        <p:spPr>
          <a:xfrm>
            <a:off x="391887" y="3083604"/>
            <a:ext cx="1164104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workplace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college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careers fair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government website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6DE40FF-79FB-E485-B321-62A4F39B0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1372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00"/>
    </mc:Choice>
    <mc:Fallback>
      <p:transition spd="slow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BE676-BCA5-CB8B-6EE5-AE82FB995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4EB1F9B-3798-9DFB-498A-EF5ABD9390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516E554-7BDC-93C3-6EC3-D81B3C030C6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409F42A8-6677-56BF-2FE8-AE6B67D717FB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95BC5DC4-7A59-5EA9-519B-BB4079E76164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9D8B158-E932-6FF2-32E5-77BC2A0C3F00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989C9973-67C4-E837-D24F-E09CFBC3E5A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19DF5DA7-D468-EA7A-B0D2-04367D8C50F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E0226374-295B-CC47-4B14-2575EE27726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86AEE3E9-7B95-2056-24AC-1382F5BE811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77E1D7A8-53F8-A5F9-61A2-6BF5DFA71BC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1A0AA209-CBDA-E87B-6BFE-939726F863D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F2724309-0880-F912-58D3-252D310799C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48FE7DA5-916F-7463-D221-4A32D49D47D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C0922F1-8310-D7DD-8644-95A7B30C01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CC6C97C8-4CF2-0920-0C60-9C4191679506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B884F8A3-A87E-58A2-B2AD-F14D9D3D9391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4.	Which of the following is NOT a higher education qualification?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11864EF1-0C42-7C4B-F44D-4E473C21F49B}"/>
              </a:ext>
            </a:extLst>
          </p:cNvPr>
          <p:cNvSpPr txBox="1">
            <a:spLocks/>
          </p:cNvSpPr>
          <p:nvPr/>
        </p:nvSpPr>
        <p:spPr>
          <a:xfrm>
            <a:off x="561813" y="2994234"/>
            <a:ext cx="1191985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Bachelor’s Degree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Advanced Apprenticeship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Degree Apprenticeship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 Degree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3B2A69DF-D858-B8C3-EA66-9633AACB3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247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/>
    </mc:Choice>
    <mc:Fallback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5F2C3-3E59-CF8D-07E4-529E9E68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3EA1EC0-3D25-0AC3-CF6A-50983EF8CC5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4F936BC-4334-21D6-EFD3-1C260315B5F6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263CD7DD-EC68-6107-7446-2A70D946DDF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3A1EBFE-3407-6FF5-DB8E-719954D00E6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5259E500-0E44-84D5-20D1-F0CD3C65E8E5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7B077265-23A8-E6A7-A968-8FACB67AD86F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B80467BD-CB47-D79A-56BF-9306B971985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AF4E29C5-79D3-FB79-617C-2044E45597D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727F0975-C379-39D3-2AED-8967707C3B4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1F8C2DE6-4456-1E2E-A1B4-2540B4E311D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10B4338-D773-34F4-B5FA-52E65AD9F3C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5FE1D212-F3DD-CCA5-2029-7C17DAF9FA8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DB6A3C2F-7C6D-EC77-86AC-BD83228D4C3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37498F70-A333-203B-103C-28BCF9E1923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6D4C162-B770-A428-5DA6-AC6FD75C768A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C75249C9-FCCC-D942-8907-988EFFF99DA0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5.	What are the 3 keywords we use when describing apprenticeships?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AAC08E83-4AB5-1C0F-84C9-D9A6F7E8801A}"/>
              </a:ext>
            </a:extLst>
          </p:cNvPr>
          <p:cNvSpPr txBox="1">
            <a:spLocks/>
          </p:cNvSpPr>
          <p:nvPr/>
        </p:nvSpPr>
        <p:spPr>
          <a:xfrm>
            <a:off x="391887" y="3083604"/>
            <a:ext cx="11641046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Work, play, pay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Study, earn, learn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Work, earn, learn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Learn, do, create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2A3670AF-5DAE-1425-578C-C10EEE2AFC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670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00"/>
    </mc:Choice>
    <mc:Fallback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E25F8F-EDDF-E26A-172E-3516D1363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9356551E-D603-D238-FD91-48DEE7991C1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95BC797-A1D0-D878-4CF4-3A126ADCFEEE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9572D3AB-BD7F-82F1-8876-9B9B11B3A51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244BD990-74D5-39C9-63AC-2D8ED0EB299B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6F9EB0B0-3D44-D056-5DD5-4678693CE3A1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CF95E538-882B-DB43-8C54-DE7B4B13C984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BC5D86B5-41AC-3BF6-1D6B-A04E3AB286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A66C3C0E-EAAE-192F-DA08-A804DDA7C9E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08FFABD2-1CCA-AA02-850D-D2332D806BD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A3A02BE2-C531-BD2C-4EAA-C640BF457AF3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43A0DF8-C2DA-990E-C222-2788048CA1A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8D29DE32-BD1F-81DF-329B-1D0FC821BAF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CF775063-6F77-7615-8F62-D215E66FD8AA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B44B83F7-51EA-B886-1D4A-BDEE452D98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453D765-1259-AB52-FC2F-780266EE67A6}"/>
              </a:ext>
            </a:extLst>
          </p:cNvPr>
          <p:cNvSpPr txBox="1">
            <a:spLocks/>
          </p:cNvSpPr>
          <p:nvPr/>
        </p:nvSpPr>
        <p:spPr>
          <a:xfrm>
            <a:off x="279797" y="489162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QUIZ TIME!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08B006B-55A6-5C55-CFF3-0539165B610C}"/>
              </a:ext>
            </a:extLst>
          </p:cNvPr>
          <p:cNvSpPr txBox="1">
            <a:spLocks/>
          </p:cNvSpPr>
          <p:nvPr/>
        </p:nvSpPr>
        <p:spPr>
          <a:xfrm>
            <a:off x="587829" y="754785"/>
            <a:ext cx="10643056" cy="3285234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Poppins Bold" panose="020B0604020202020204" charset="0"/>
              </a:rPr>
              <a:t>6.	How much of an apprentice’s time is spent studying?</a:t>
            </a:r>
          </a:p>
        </p:txBody>
      </p:sp>
      <p:sp>
        <p:nvSpPr>
          <p:cNvPr id="4" name="Title 13">
            <a:extLst>
              <a:ext uri="{FF2B5EF4-FFF2-40B4-BE49-F238E27FC236}">
                <a16:creationId xmlns:a16="http://schemas.microsoft.com/office/drawing/2014/main" id="{DD65CA50-577F-A7B1-67C6-284625E34093}"/>
              </a:ext>
            </a:extLst>
          </p:cNvPr>
          <p:cNvSpPr txBox="1">
            <a:spLocks/>
          </p:cNvSpPr>
          <p:nvPr/>
        </p:nvSpPr>
        <p:spPr>
          <a:xfrm>
            <a:off x="1524001" y="3083604"/>
            <a:ext cx="9543598" cy="3285234"/>
          </a:xfrm>
          <a:prstGeom prst="rect">
            <a:avLst/>
          </a:prstGeom>
        </p:spPr>
        <p:txBody>
          <a:bodyPr vert="horz" lIns="85725" tIns="42863" rIns="85725" bIns="42863" numCol="2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GB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20%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80%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0%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9B1EE22-C2D6-B812-3EC6-1706EA8A36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2483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0"/>
    </mc:Choice>
    <mc:Fallback>
      <p:transition spd="slow"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1C9D6">
                <a:alpha val="100000"/>
              </a:srgbClr>
            </a:gs>
            <a:gs pos="50000">
              <a:srgbClr val="AEDFE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86B1E-10F3-484C-1E98-9576A79D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7A2781C-172F-6FEE-2C95-25DD5D54EA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73044" y="-2675844"/>
            <a:ext cx="13731227" cy="9533845"/>
            <a:chOff x="-1037915" y="-2854235"/>
            <a:chExt cx="14646642" cy="1016943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3FD2F9C-A390-A5C1-F4DE-883678A459B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308978" y="-1520535"/>
              <a:ext cx="13917705" cy="8835735"/>
              <a:chOff x="-308978" y="-1520535"/>
              <a:chExt cx="13917705" cy="8835735"/>
            </a:xfrm>
          </p:grpSpPr>
          <p:sp>
            <p:nvSpPr>
              <p:cNvPr id="36" name="Freeform 2">
                <a:extLst>
                  <a:ext uri="{FF2B5EF4-FFF2-40B4-BE49-F238E27FC236}">
                    <a16:creationId xmlns:a16="http://schemas.microsoft.com/office/drawing/2014/main" id="{10D20177-94CA-4654-C36B-4FD782C69C0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9"/>
                <a:ext cx="13004800" cy="7315191"/>
              </a:xfrm>
              <a:custGeom>
                <a:avLst/>
                <a:gdLst/>
                <a:ahLst/>
                <a:cxnLst/>
                <a:rect l="l" t="t" r="r" b="b"/>
                <a:pathLst>
                  <a:path w="9959494" h="7666437">
                    <a:moveTo>
                      <a:pt x="0" y="0"/>
                    </a:moveTo>
                    <a:lnTo>
                      <a:pt x="9959494" y="0"/>
                    </a:lnTo>
                    <a:lnTo>
                      <a:pt x="9959494" y="7666437"/>
                    </a:lnTo>
                    <a:lnTo>
                      <a:pt x="0" y="76664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7999"/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 l="-50138" t="-66019" r="-39967" b="-57485"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7" name="Group 3">
                <a:extLst>
                  <a:ext uri="{FF2B5EF4-FFF2-40B4-BE49-F238E27FC236}">
                    <a16:creationId xmlns:a16="http://schemas.microsoft.com/office/drawing/2014/main" id="{D2D727B6-0DCE-DB45-5E10-21BAEC53BF4C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308978" y="-584243"/>
                <a:ext cx="4960668" cy="1311326"/>
                <a:chOff x="0" y="0"/>
                <a:chExt cx="6614223" cy="1748435"/>
              </a:xfrm>
            </p:grpSpPr>
            <p:sp>
              <p:nvSpPr>
                <p:cNvPr id="45" name="Freeform 4">
                  <a:extLst>
                    <a:ext uri="{FF2B5EF4-FFF2-40B4-BE49-F238E27FC236}">
                      <a16:creationId xmlns:a16="http://schemas.microsoft.com/office/drawing/2014/main" id="{02DF6FD5-B4C3-C064-7020-E9013DB84CDC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 5">
                  <a:extLst>
                    <a:ext uri="{FF2B5EF4-FFF2-40B4-BE49-F238E27FC236}">
                      <a16:creationId xmlns:a16="http://schemas.microsoft.com/office/drawing/2014/main" id="{1E16D323-800B-5026-303A-CCF404AED7A8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3428010" y="0"/>
                  <a:ext cx="3186213" cy="1748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214" h="1748435">
                      <a:moveTo>
                        <a:pt x="0" y="0"/>
                      </a:moveTo>
                      <a:lnTo>
                        <a:pt x="3186214" y="0"/>
                      </a:lnTo>
                      <a:lnTo>
                        <a:pt x="3186214" y="1748435"/>
                      </a:lnTo>
                      <a:lnTo>
                        <a:pt x="0" y="17484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>
                    <a:alphaModFix amt="47000"/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a:blipFill>
              </p:spPr>
              <p:txBody>
                <a:bodyPr/>
                <a:lstStyle/>
                <a:p>
                  <a:pPr marL="0" marR="0" lvl="0" indent="0" algn="l" defTabSz="85727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88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C5F7723-D7EA-F77B-97BD-662F71CAE54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9623957" y="-25214"/>
                <a:ext cx="2389660" cy="1311326"/>
              </a:xfrm>
              <a:custGeom>
                <a:avLst/>
                <a:gdLst/>
                <a:ahLst/>
                <a:cxnLst/>
                <a:rect l="l" t="t" r="r" b="b"/>
                <a:pathLst>
                  <a:path w="2389660" h="1311326">
                    <a:moveTo>
                      <a:pt x="0" y="0"/>
                    </a:moveTo>
                    <a:lnTo>
                      <a:pt x="2389660" y="0"/>
                    </a:lnTo>
                    <a:lnTo>
                      <a:pt x="2389660" y="1311326"/>
                    </a:lnTo>
                    <a:lnTo>
                      <a:pt x="0" y="131132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4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909D3863-B7CF-7EFF-CC06-D9F2C4967866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-4502115">
                <a:off x="11009478" y="-1727149"/>
                <a:ext cx="2392636" cy="2805863"/>
              </a:xfrm>
              <a:custGeom>
                <a:avLst/>
                <a:gdLst/>
                <a:ahLst/>
                <a:cxnLst/>
                <a:rect l="l" t="t" r="r" b="b"/>
                <a:pathLst>
                  <a:path w="2392636" h="2805863">
                    <a:moveTo>
                      <a:pt x="0" y="0"/>
                    </a:moveTo>
                    <a:lnTo>
                      <a:pt x="2392635" y="0"/>
                    </a:lnTo>
                    <a:lnTo>
                      <a:pt x="2392635" y="2805863"/>
                    </a:lnTo>
                    <a:lnTo>
                      <a:pt x="0" y="280586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5468AEAB-1A07-46D6-C571-8932188FEBA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9445817" y="-37623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4"/>
                    </a:lnTo>
                    <a:lnTo>
                      <a:pt x="0" y="35015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A9A5CA90-6443-69D4-58B1-81E54DB13195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2590484">
                <a:off x="3873008" y="-102968"/>
                <a:ext cx="348777" cy="348777"/>
              </a:xfrm>
              <a:custGeom>
                <a:avLst/>
                <a:gdLst/>
                <a:ahLst/>
                <a:cxnLst/>
                <a:rect l="l" t="t" r="r" b="b"/>
                <a:pathLst>
                  <a:path w="348777" h="348777">
                    <a:moveTo>
                      <a:pt x="0" y="0"/>
                    </a:moveTo>
                    <a:lnTo>
                      <a:pt x="348777" y="0"/>
                    </a:lnTo>
                    <a:lnTo>
                      <a:pt x="348777" y="348777"/>
                    </a:lnTo>
                    <a:lnTo>
                      <a:pt x="0" y="34877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4B436BE3-0A77-548A-4214-A95A2A801928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0421375" y="137461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3"/>
                    </a:lnTo>
                    <a:lnTo>
                      <a:pt x="0" y="20214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 12">
                <a:extLst>
                  <a:ext uri="{FF2B5EF4-FFF2-40B4-BE49-F238E27FC236}">
                    <a16:creationId xmlns:a16="http://schemas.microsoft.com/office/drawing/2014/main" id="{B8FC39AC-A40B-E802-2656-D49FB9BE8462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1625600" y="843645"/>
                <a:ext cx="350154" cy="350154"/>
              </a:xfrm>
              <a:custGeom>
                <a:avLst/>
                <a:gdLst/>
                <a:ahLst/>
                <a:cxnLst/>
                <a:rect l="l" t="t" r="r" b="b"/>
                <a:pathLst>
                  <a:path w="350154" h="350154">
                    <a:moveTo>
                      <a:pt x="0" y="0"/>
                    </a:moveTo>
                    <a:lnTo>
                      <a:pt x="350154" y="0"/>
                    </a:lnTo>
                    <a:lnTo>
                      <a:pt x="350154" y="350153"/>
                    </a:lnTo>
                    <a:lnTo>
                      <a:pt x="0" y="3501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 13">
                <a:extLst>
                  <a:ext uri="{FF2B5EF4-FFF2-40B4-BE49-F238E27FC236}">
                    <a16:creationId xmlns:a16="http://schemas.microsoft.com/office/drawing/2014/main" id="{3AA916D0-BA6C-AB33-B929-82BFA1B15C8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070292" y="630456"/>
                <a:ext cx="202143" cy="202143"/>
              </a:xfrm>
              <a:custGeom>
                <a:avLst/>
                <a:gdLst/>
                <a:ahLst/>
                <a:cxnLst/>
                <a:rect l="l" t="t" r="r" b="b"/>
                <a:pathLst>
                  <a:path w="202143" h="202143">
                    <a:moveTo>
                      <a:pt x="0" y="0"/>
                    </a:moveTo>
                    <a:lnTo>
                      <a:pt x="202142" y="0"/>
                    </a:lnTo>
                    <a:lnTo>
                      <a:pt x="202142" y="202142"/>
                    </a:lnTo>
                    <a:lnTo>
                      <a:pt x="0" y="20214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8572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88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6C3DED04-291A-ABB7-BA99-3A8B911F2B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37915" y="-2854235"/>
              <a:ext cx="3752079" cy="3731613"/>
            </a:xfrm>
            <a:custGeom>
              <a:avLst/>
              <a:gdLst/>
              <a:ahLst/>
              <a:cxnLst/>
              <a:rect l="l" t="t" r="r" b="b"/>
              <a:pathLst>
                <a:path w="3752079" h="3731613">
                  <a:moveTo>
                    <a:pt x="0" y="0"/>
                  </a:moveTo>
                  <a:lnTo>
                    <a:pt x="3752080" y="0"/>
                  </a:lnTo>
                  <a:lnTo>
                    <a:pt x="3752080" y="3731613"/>
                  </a:lnTo>
                  <a:lnTo>
                    <a:pt x="0" y="373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8572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88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Title 13">
            <a:extLst>
              <a:ext uri="{FF2B5EF4-FFF2-40B4-BE49-F238E27FC236}">
                <a16:creationId xmlns:a16="http://schemas.microsoft.com/office/drawing/2014/main" id="{ED2897AE-682E-81CB-B1C0-7FBB9202B440}"/>
              </a:ext>
            </a:extLst>
          </p:cNvPr>
          <p:cNvSpPr txBox="1">
            <a:spLocks/>
          </p:cNvSpPr>
          <p:nvPr/>
        </p:nvSpPr>
        <p:spPr>
          <a:xfrm>
            <a:off x="399540" y="2902521"/>
            <a:ext cx="11632406" cy="1071563"/>
          </a:xfrm>
          <a:prstGeom prst="rect">
            <a:avLst/>
          </a:prstGeom>
        </p:spPr>
        <p:txBody>
          <a:bodyPr vert="horz" lIns="85725" tIns="42863" rIns="85725" bIns="4286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 dirty="0">
                <a:ln>
                  <a:noFill/>
                </a:ln>
                <a:solidFill>
                  <a:srgbClr val="C22A62"/>
                </a:solidFill>
                <a:effectLst/>
                <a:uLnTx/>
                <a:uFillTx/>
                <a:latin typeface="Pacifico" panose="00000500000000000000" pitchFamily="2" charset="0"/>
                <a:ea typeface="+mj-ea"/>
                <a:cs typeface="Poppins Bold" panose="020B0604020202020204" charset="0"/>
              </a:rPr>
              <a:t>Well Done!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A7A6F63-2CDD-D823-FD58-D597425FE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515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/>
    </mc:Choice>
    <mc:Fallback>
      <p:transition spd="slow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463</Words>
  <Application>Microsoft Office PowerPoint</Application>
  <PresentationFormat>Widescreen</PresentationFormat>
  <Paragraphs>101</Paragraphs>
  <Slides>15</Slides>
  <Notes>15</Notes>
  <HiddenSlides>0</HiddenSlides>
  <MMClips>15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Pacifico</vt:lpstr>
      <vt:lpstr>Poppins Bold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Winchester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Tahlia Carr</dc:creator>
  <cp:lastModifiedBy>Tahlia Carr</cp:lastModifiedBy>
  <cp:revision>2</cp:revision>
  <dcterms:created xsi:type="dcterms:W3CDTF">2026-08-17T13:33:10Z</dcterms:created>
  <dcterms:modified xsi:type="dcterms:W3CDTF">2026-09-15T11:11:37Z</dcterms:modified>
</cp:coreProperties>
</file>