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981" r:id="rId2"/>
    <p:sldId id="983" r:id="rId3"/>
    <p:sldId id="907" r:id="rId4"/>
    <p:sldId id="984" r:id="rId5"/>
    <p:sldId id="267" r:id="rId6"/>
    <p:sldId id="908" r:id="rId7"/>
    <p:sldId id="909" r:id="rId8"/>
    <p:sldId id="910" r:id="rId9"/>
    <p:sldId id="911" r:id="rId10"/>
    <p:sldId id="912" r:id="rId11"/>
    <p:sldId id="913" r:id="rId12"/>
    <p:sldId id="914" r:id="rId13"/>
    <p:sldId id="915" r:id="rId14"/>
    <p:sldId id="916" r:id="rId15"/>
    <p:sldId id="917" r:id="rId16"/>
    <p:sldId id="920" r:id="rId17"/>
    <p:sldId id="918" r:id="rId18"/>
    <p:sldId id="985" r:id="rId19"/>
  </p:sldIdLst>
  <p:sldSz cx="13004800" cy="7315200"/>
  <p:notesSz cx="6858000" cy="9144000"/>
  <p:embeddedFontLst>
    <p:embeddedFont>
      <p:font typeface="Pacifico" panose="00000500000000000000" pitchFamily="2" charset="0"/>
      <p:regular r:id="rId21"/>
    </p:embeddedFont>
    <p:embeddedFont>
      <p:font typeface="Poppins Bold" panose="020B0604020202020204" charset="0"/>
      <p:regular r:id="rId22"/>
      <p:bold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0D1B67-4C13-6B0E-0372-59CC024EA66C}" name="Elizabeth Hartless" initials="EH" userId="S::ehartless@aub.ac.uk::59fe5152-1c9f-4b22-a020-2503a243bd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2A62"/>
    <a:srgbClr val="F05E40"/>
    <a:srgbClr val="FDB614"/>
    <a:srgbClr val="1B95B1"/>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74845" autoAdjust="0"/>
  </p:normalViewPr>
  <p:slideViewPr>
    <p:cSldViewPr>
      <p:cViewPr varScale="1">
        <p:scale>
          <a:sx n="44" d="100"/>
          <a:sy n="44" d="100"/>
        </p:scale>
        <p:origin x="1428" y="6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hlia Carr" userId="fd976c85-31c0-4d47-ac3f-d14b3eaaddb5" providerId="ADAL" clId="{79BD88BC-C763-43C0-A5B9-DC61AED3AD7D}"/>
    <pc:docChg chg="custSel modSld">
      <pc:chgData name="Tahlia Carr" userId="fd976c85-31c0-4d47-ac3f-d14b3eaaddb5" providerId="ADAL" clId="{79BD88BC-C763-43C0-A5B9-DC61AED3AD7D}" dt="2026-08-17T07:11:05.231" v="281" actId="20577"/>
      <pc:docMkLst>
        <pc:docMk/>
      </pc:docMkLst>
      <pc:sldChg chg="modNotesTx">
        <pc:chgData name="Tahlia Carr" userId="fd976c85-31c0-4d47-ac3f-d14b3eaaddb5" providerId="ADAL" clId="{79BD88BC-C763-43C0-A5B9-DC61AED3AD7D}" dt="2026-08-17T07:09:04.968" v="152" actId="20577"/>
        <pc:sldMkLst>
          <pc:docMk/>
          <pc:sldMk cId="2671738296" sldId="909"/>
        </pc:sldMkLst>
      </pc:sldChg>
      <pc:sldChg chg="modNotesTx">
        <pc:chgData name="Tahlia Carr" userId="fd976c85-31c0-4d47-ac3f-d14b3eaaddb5" providerId="ADAL" clId="{79BD88BC-C763-43C0-A5B9-DC61AED3AD7D}" dt="2026-08-17T07:09:50.493" v="169" actId="20577"/>
        <pc:sldMkLst>
          <pc:docMk/>
          <pc:sldMk cId="648812200" sldId="913"/>
        </pc:sldMkLst>
      </pc:sldChg>
      <pc:sldChg chg="modNotesTx">
        <pc:chgData name="Tahlia Carr" userId="fd976c85-31c0-4d47-ac3f-d14b3eaaddb5" providerId="ADAL" clId="{79BD88BC-C763-43C0-A5B9-DC61AED3AD7D}" dt="2026-08-17T07:11:05.231" v="281" actId="20577"/>
        <pc:sldMkLst>
          <pc:docMk/>
          <pc:sldMk cId="2734321831" sldId="916"/>
        </pc:sldMkLst>
      </pc:sldChg>
      <pc:sldChg chg="modNotesTx">
        <pc:chgData name="Tahlia Carr" userId="fd976c85-31c0-4d47-ac3f-d14b3eaaddb5" providerId="ADAL" clId="{79BD88BC-C763-43C0-A5B9-DC61AED3AD7D}" dt="2026-08-17T07:06:31.861" v="116" actId="20577"/>
        <pc:sldMkLst>
          <pc:docMk/>
          <pc:sldMk cId="1022011944" sldId="981"/>
        </pc:sldMkLst>
      </pc:sldChg>
      <pc:sldChg chg="modNotesTx">
        <pc:chgData name="Tahlia Carr" userId="fd976c85-31c0-4d47-ac3f-d14b3eaaddb5" providerId="ADAL" clId="{79BD88BC-C763-43C0-A5B9-DC61AED3AD7D}" dt="2026-08-17T07:07:46.346" v="148" actId="20577"/>
        <pc:sldMkLst>
          <pc:docMk/>
          <pc:sldMk cId="0" sldId="9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3FF64F-2013-44AE-A8A1-E8F4E927D206}"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1DF0F-7B10-4408-AFF1-112E11AE2D47}" type="slidenum">
              <a:rPr lang="en-GB" smtClean="0"/>
              <a:t>‹#›</a:t>
            </a:fld>
            <a:endParaRPr lang="en-GB"/>
          </a:p>
        </p:txBody>
      </p:sp>
    </p:spTree>
    <p:extLst>
      <p:ext uri="{BB962C8B-B14F-4D97-AF65-F5344CB8AC3E}">
        <p14:creationId xmlns:p14="http://schemas.microsoft.com/office/powerpoint/2010/main" val="1709056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dirty="0"/>
              <a:t>Welcome to Myth Busting Higher Education from the Southern Universities Network. </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dirty="0"/>
              <a:t>Throughout this talk, </a:t>
            </a:r>
            <a:r>
              <a:rPr lang="en-GB" sz="1200" b="0" dirty="0">
                <a:solidFill>
                  <a:schemeClr val="bg1">
                    <a:lumMod val="50000"/>
                  </a:schemeClr>
                </a:solidFill>
              </a:rPr>
              <a:t>you have a worksheet. Please feel free to make notes on this as we go that you can take away or discuss further with a tutor, guardian, or careers advisor. There will be activities and a quiz at the end, so listen carefully for when to complete a task.</a:t>
            </a:r>
          </a:p>
          <a:p>
            <a:pPr marL="0" marR="0" lvl="0" indent="0" algn="l" rtl="0">
              <a:spcBef>
                <a:spcPts val="0"/>
              </a:spcBef>
              <a:buSzPct val="25000"/>
              <a:buNone/>
            </a:pPr>
            <a:endParaRPr lang="en-GB" b="0" u="none" dirty="0"/>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GB" b="0" u="none"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154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Click through while you share each objective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1"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09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Starting off, we will have a look at some of the most common assumptions associated with going to university to study a degree. </a:t>
            </a:r>
          </a:p>
          <a:p>
            <a:endParaRPr lang="en-GB" dirty="0"/>
          </a:p>
          <a:p>
            <a:r>
              <a:rPr lang="en-GB" dirty="0"/>
              <a:t>Task 1 on your worksheet is to circle what you currently believe about University and Apprenticeships. Please spend 1 minute doing this task now. </a:t>
            </a:r>
          </a:p>
        </p:txBody>
      </p:sp>
      <p:sp>
        <p:nvSpPr>
          <p:cNvPr id="4" name="Slide Number Placeholder 3"/>
          <p:cNvSpPr>
            <a:spLocks noGrp="1"/>
          </p:cNvSpPr>
          <p:nvPr>
            <p:ph type="sldNum" sz="quarter" idx="5"/>
          </p:nvPr>
        </p:nvSpPr>
        <p:spPr/>
        <p:txBody>
          <a:bodyPr/>
          <a:lstStyle/>
          <a:p>
            <a:fld id="{8611DF0F-7B10-4408-AFF1-112E11AE2D47}" type="slidenum">
              <a:rPr lang="en-GB" smtClean="0"/>
              <a:t>3</a:t>
            </a:fld>
            <a:endParaRPr lang="en-GB"/>
          </a:p>
        </p:txBody>
      </p:sp>
    </p:spTree>
    <p:extLst>
      <p:ext uri="{BB962C8B-B14F-4D97-AF65-F5344CB8AC3E}">
        <p14:creationId xmlns:p14="http://schemas.microsoft.com/office/powerpoint/2010/main" val="371350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When we talk to students about the idea of going to university, one of the most common misconceptions is that you need to be able to pay for your tuition fees and living costs upfront. This is not true!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There is support available to help make university accessible to more students. </a:t>
            </a:r>
          </a:p>
          <a:p>
            <a:br>
              <a:rPr lang="en-GB" dirty="0"/>
            </a:br>
            <a:r>
              <a:rPr lang="en-GB" dirty="0"/>
              <a:t>Tuition fees are the fees that pay for you to study your degree. When students apply to study at university, they also apply for the tuition fee loan through the government website. The great thing about this is that the government sends the tuition fee straight to the university for you. The cost of a university course is rising to £9,790 (for 2026-27) per year but there aren’t many people that would be able to pay for this themselves, so the government helps students to pay this while they study the degree. </a:t>
            </a:r>
          </a:p>
          <a:p>
            <a:endParaRPr lang="en-GB" dirty="0"/>
          </a:p>
          <a:p>
            <a:r>
              <a:rPr lang="en-GB" dirty="0"/>
              <a:t>The second student loan that is available to help you with your studies is the maintenance loan. This is the loan that students can use to fund living away from home, travel if you are living at home, or just your lifestyle while studying. The amount that you can receive depends on your household income which you will give details of when you apply for the loans. As you can see from the screen here, the maximum you can receive is £14,135 per year. This amount is then paid directly to you every term while you study. This means you will be responsible for making sure you can budget this money to help you have a great time at university.</a:t>
            </a:r>
          </a:p>
          <a:p>
            <a:endParaRPr lang="en-GB" dirty="0"/>
          </a:p>
          <a:p>
            <a:r>
              <a:rPr lang="en-GB" dirty="0"/>
              <a:t>You do not have to start paying this money back while studying! You will only start to repay this once you earn over £25,000 and this amount will be proportional to the amount that you earn. So, someone that earns more will pay more back but this is proportional to what they earn. </a:t>
            </a:r>
          </a:p>
          <a:p>
            <a:endParaRPr lang="en-GB" dirty="0"/>
          </a:p>
          <a:p>
            <a:r>
              <a:rPr lang="en-GB" dirty="0"/>
              <a:t>There is no penalty if you never repay your student loan, in fact this “debt” is taken away after 40 years. </a:t>
            </a:r>
          </a:p>
          <a:p>
            <a:endParaRPr lang="en-GB" dirty="0"/>
          </a:p>
          <a:p>
            <a:r>
              <a:rPr lang="en-GB" dirty="0"/>
              <a:t>Student loans are not treated like other types of debt. Your repayments depend on your income and not how much you borrowed. There is no penalty for being unable to pay it back e.g. not earning over the threshold or not paying it back in full after 40 years. Student loans have no impact on your credit rating (a credit rating is like a ‘trustworthiness score’ – it shows how likely you are to pay back money you borrow). although the lender will consider your monthly repayment as an outgoing when applying for a mortgage.</a:t>
            </a:r>
          </a:p>
          <a:p>
            <a:endParaRPr lang="en-GB" dirty="0"/>
          </a:p>
          <a:p>
            <a:r>
              <a:rPr lang="en-GB" dirty="0"/>
              <a:t>Now, please complete TASK 2 on your worksheet, filling in the blanks. You have 3 minutes.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499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We understand that students might need some additional financial support to help them afford university and make the experience overall more positive.</a:t>
            </a:r>
          </a:p>
          <a:p>
            <a:endParaRPr lang="en-GB" dirty="0"/>
          </a:p>
          <a:p>
            <a:r>
              <a:rPr lang="en-GB" dirty="0"/>
              <a:t>Some additional support that some students may be able to get when going to university are bursaries, scholarships and the DSA. Each of these will have their own regulations to decide who is able to access these, but they are grants of money that students don’t have to pay back. They can help students that need additional support in order to attend university or for scholarships, reward students that have high achievements at school. It’s important when you start to research universities to have a look at the support available in each university to see if you would be able to access some of this support.</a:t>
            </a:r>
          </a:p>
          <a:p>
            <a:endParaRPr lang="en-GB" dirty="0"/>
          </a:p>
          <a:p>
            <a:r>
              <a:rPr lang="en-GB" dirty="0"/>
              <a:t>Another great way to have more income at university is part time work or taking a gap year before going to university (which we will cover a bit later on) </a:t>
            </a:r>
          </a:p>
          <a:p>
            <a:endParaRPr lang="en-GB" dirty="0"/>
          </a:p>
          <a:p>
            <a:r>
              <a:rPr lang="en-GB" dirty="0"/>
              <a:t>In fact, 55% of all university students have part time jobs as well as studying. This helps students afford a healthy lifestyle at university as well as make new friends and gain valuable experience in the workplace. </a:t>
            </a:r>
          </a:p>
          <a:p>
            <a:endParaRPr lang="en-GB" dirty="0"/>
          </a:p>
          <a:p>
            <a:r>
              <a:rPr lang="en-GB" dirty="0"/>
              <a:t>It’s still important to prioritise your studies but working during the summer or for the recommended 15 hours per week, can help students to get more out of living at university. </a:t>
            </a:r>
          </a:p>
          <a:p>
            <a:endParaRPr lang="en-GB" dirty="0"/>
          </a:p>
          <a:p>
            <a:r>
              <a:rPr lang="en-GB" dirty="0"/>
              <a:t>For TASK 3 on your worksheet, read the description of Maya’s financial situation and give 3 suggestions for what she could do for extra money whilst studying.</a:t>
            </a:r>
          </a:p>
        </p:txBody>
      </p:sp>
      <p:sp>
        <p:nvSpPr>
          <p:cNvPr id="4" name="Slide Number Placeholder 3"/>
          <p:cNvSpPr>
            <a:spLocks noGrp="1"/>
          </p:cNvSpPr>
          <p:nvPr>
            <p:ph type="sldNum" sz="quarter" idx="5"/>
          </p:nvPr>
        </p:nvSpPr>
        <p:spPr/>
        <p:txBody>
          <a:bodyPr/>
          <a:lstStyle/>
          <a:p>
            <a:fld id="{8611DF0F-7B10-4408-AFF1-112E11AE2D47}" type="slidenum">
              <a:rPr lang="en-GB" smtClean="0"/>
              <a:t>5</a:t>
            </a:fld>
            <a:endParaRPr lang="en-GB"/>
          </a:p>
        </p:txBody>
      </p:sp>
    </p:spTree>
    <p:extLst>
      <p:ext uri="{BB962C8B-B14F-4D97-AF65-F5344CB8AC3E}">
        <p14:creationId xmlns:p14="http://schemas.microsoft.com/office/powerpoint/2010/main" val="3736203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Another assumption we often talk about is that university is only for students who like academic subjects. </a:t>
            </a:r>
          </a:p>
          <a:p>
            <a:endParaRPr lang="en-GB" dirty="0"/>
          </a:p>
          <a:p>
            <a:r>
              <a:rPr lang="en-GB" dirty="0"/>
              <a:t>*Click* There are great opportunities for students that want to study Maths, English and Science but *Click* there are actually 30,000 university courses in the UK in a range of subject areas. </a:t>
            </a:r>
          </a:p>
          <a:p>
            <a:endParaRPr lang="en-GB" dirty="0"/>
          </a:p>
          <a:p>
            <a:r>
              <a:rPr lang="en-GB" dirty="0"/>
              <a:t>*Click* As shown on the screen here, there are lots of creative courses in fashion, film and TV, courses in the sports industry, and many more. Although there will be academic elements to most university courses like essay writing and lectures, there would be lots of opportunities to get out of the classroom or lecture hall to get a taste of the industry you are studying. </a:t>
            </a:r>
          </a:p>
          <a:p>
            <a:endParaRPr lang="en-GB" dirty="0"/>
          </a:p>
          <a:p>
            <a:r>
              <a:rPr lang="en-GB" dirty="0"/>
              <a:t>Some courses are more practical than others with placement opportunities so the type of learning you would do at university might not look like the stereotypical idea of academic learning at times. Students studying nursing for example, would do at least two placements in hospitals every year to gain the practical experience as well as the academic knowledge needed to become a nurse. Students studying film and television might get practical work experience on film sets or collaborate with other students to create their own films to build a portfolio of their work, this would replicate the world of work while students are studying their university courses.</a:t>
            </a:r>
          </a:p>
          <a:p>
            <a:endParaRPr lang="en-GB" dirty="0"/>
          </a:p>
          <a:p>
            <a:r>
              <a:rPr lang="en-GB" dirty="0"/>
              <a:t>When researching the course you would like to study, it’s important to think about the type of learning that you enjoy and ask lots of questions at university open days to get an idea of the style of learning you will be doing. </a:t>
            </a:r>
          </a:p>
        </p:txBody>
      </p:sp>
      <p:sp>
        <p:nvSpPr>
          <p:cNvPr id="4" name="Slide Number Placeholder 3"/>
          <p:cNvSpPr>
            <a:spLocks noGrp="1"/>
          </p:cNvSpPr>
          <p:nvPr>
            <p:ph type="sldNum" sz="quarter" idx="5"/>
          </p:nvPr>
        </p:nvSpPr>
        <p:spPr/>
        <p:txBody>
          <a:bodyPr/>
          <a:lstStyle/>
          <a:p>
            <a:fld id="{8611DF0F-7B10-4408-AFF1-112E11AE2D47}" type="slidenum">
              <a:rPr lang="en-GB" smtClean="0"/>
              <a:t>6</a:t>
            </a:fld>
            <a:endParaRPr lang="en-GB"/>
          </a:p>
        </p:txBody>
      </p:sp>
    </p:spTree>
    <p:extLst>
      <p:ext uri="{BB962C8B-B14F-4D97-AF65-F5344CB8AC3E}">
        <p14:creationId xmlns:p14="http://schemas.microsoft.com/office/powerpoint/2010/main" val="4219842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Some students might also think that they don’t hold the right qualifications for University.</a:t>
            </a:r>
          </a:p>
          <a:p>
            <a:endParaRPr lang="en-GB" dirty="0"/>
          </a:p>
          <a:p>
            <a:r>
              <a:rPr lang="en-GB" dirty="0"/>
              <a:t>*Click* If you decide university is the right choice for you, it’s important to look at the entry requirements for the universities you are interested in. When you apply to university there are different parts to the application. </a:t>
            </a:r>
          </a:p>
          <a:p>
            <a:r>
              <a:rPr lang="en-GB" dirty="0"/>
              <a:t>*Click* As shown on the screen here, universities will be looking at your qualifications and predicted grades, but they will also be looking at your *Click* personal statement and in some cases a portfolio or interview. </a:t>
            </a:r>
          </a:p>
          <a:p>
            <a:endParaRPr lang="en-GB" dirty="0"/>
          </a:p>
          <a:p>
            <a:r>
              <a:rPr lang="en-GB" dirty="0"/>
              <a:t>*Click Click* This means that even if you have never studied the subject you are applying for before, you may still be offered a place based on a strong personal statement if you have shown your interest in the subject and the transferable skills you have gained from your experiences. This case is particularly true for entry onto university courses you might not have studied in school, like engineering or Film Production. The university admissions teams will be looking at your application as a whole before deciding on your application. </a:t>
            </a:r>
          </a:p>
          <a:p>
            <a:endParaRPr lang="en-GB" dirty="0"/>
          </a:p>
          <a:p>
            <a:r>
              <a:rPr lang="en-GB" dirty="0"/>
              <a:t>When you are deciding on your level 3 qualifications it is still important to check that they would be accepted by the course you would like to study.</a:t>
            </a:r>
          </a:p>
        </p:txBody>
      </p:sp>
      <p:sp>
        <p:nvSpPr>
          <p:cNvPr id="4" name="Slide Number Placeholder 3"/>
          <p:cNvSpPr>
            <a:spLocks noGrp="1"/>
          </p:cNvSpPr>
          <p:nvPr>
            <p:ph type="sldNum" sz="quarter" idx="5"/>
          </p:nvPr>
        </p:nvSpPr>
        <p:spPr/>
        <p:txBody>
          <a:bodyPr/>
          <a:lstStyle/>
          <a:p>
            <a:fld id="{8611DF0F-7B10-4408-AFF1-112E11AE2D47}" type="slidenum">
              <a:rPr lang="en-GB" smtClean="0"/>
              <a:t>7</a:t>
            </a:fld>
            <a:endParaRPr lang="en-GB"/>
          </a:p>
        </p:txBody>
      </p:sp>
    </p:spTree>
    <p:extLst>
      <p:ext uri="{BB962C8B-B14F-4D97-AF65-F5344CB8AC3E}">
        <p14:creationId xmlns:p14="http://schemas.microsoft.com/office/powerpoint/2010/main" val="3709320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In some cases, things might not go to plan when you get your results, or you might decide to study something completely new. If you don’t have the right grades or qualifications for the course that you would like to study, or you have changed your mind and don’t have any experience in the subject area, many university offer Foundation years which is a qualification taken between sixth form or college and university. </a:t>
            </a:r>
          </a:p>
          <a:p>
            <a:endParaRPr lang="en-GB" dirty="0"/>
          </a:p>
          <a:p>
            <a:r>
              <a:rPr lang="en-GB" dirty="0"/>
              <a:t>*Click* These are not only a great option for students that need to gain the right qualification for the course they want, but they can also help students to find out what they’re interested in or help transition into university. </a:t>
            </a:r>
          </a:p>
          <a:p>
            <a:endParaRPr lang="en-GB" dirty="0"/>
          </a:p>
          <a:p>
            <a:r>
              <a:rPr lang="en-GB" dirty="0"/>
              <a:t>Some Foundation courses are subject specific but some offer students the opportunity to explore a range of topics before specialising into one area. And example of this is the Foundation in Art and Design where students would get the opportunity to study fine art, graphics, film, textiles and illustration before specialising into the area they have most enjoyed. After you have studied the foundation year, some universities also offer students direct entry to a degree course with them but it is important to research this when you are making an application.</a:t>
            </a:r>
          </a:p>
          <a:p>
            <a:endParaRPr lang="en-GB" dirty="0"/>
          </a:p>
          <a:p>
            <a:r>
              <a:rPr lang="en-GB" dirty="0"/>
              <a:t>Because students study a foundation course before a degree, the entry requirements for a foundation year are often lower than going straight into a degree, this helps students’ transition and access Higher Education. </a:t>
            </a:r>
          </a:p>
        </p:txBody>
      </p:sp>
      <p:sp>
        <p:nvSpPr>
          <p:cNvPr id="4" name="Slide Number Placeholder 3"/>
          <p:cNvSpPr>
            <a:spLocks noGrp="1"/>
          </p:cNvSpPr>
          <p:nvPr>
            <p:ph type="sldNum" sz="quarter" idx="5"/>
          </p:nvPr>
        </p:nvSpPr>
        <p:spPr/>
        <p:txBody>
          <a:bodyPr/>
          <a:lstStyle/>
          <a:p>
            <a:fld id="{8611DF0F-7B10-4408-AFF1-112E11AE2D47}" type="slidenum">
              <a:rPr lang="en-GB" smtClean="0"/>
              <a:t>8</a:t>
            </a:fld>
            <a:endParaRPr lang="en-GB"/>
          </a:p>
        </p:txBody>
      </p:sp>
    </p:spTree>
    <p:extLst>
      <p:ext uri="{BB962C8B-B14F-4D97-AF65-F5344CB8AC3E}">
        <p14:creationId xmlns:p14="http://schemas.microsoft.com/office/powerpoint/2010/main" val="3232565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Another common myth is that you must study A-Levels to go to university.</a:t>
            </a:r>
          </a:p>
          <a:p>
            <a:endParaRPr lang="en-GB" dirty="0"/>
          </a:p>
          <a:p>
            <a:r>
              <a:rPr lang="en-GB" dirty="0"/>
              <a:t>*Click* When applying for university, you do not necessarily need to have studied A-Levels in order to get a place on your course. It’s important to check the website thoroughly to understand what the university will accept when you apply.</a:t>
            </a:r>
          </a:p>
          <a:p>
            <a:r>
              <a:rPr lang="en-GB" dirty="0"/>
              <a:t>*Click* Some universities will ask for a certain number of UCAS points rather than specific grades in specific subjects. </a:t>
            </a:r>
          </a:p>
          <a:p>
            <a:endParaRPr lang="en-GB" dirty="0"/>
          </a:p>
          <a:p>
            <a:r>
              <a:rPr lang="en-GB" dirty="0"/>
              <a:t>*Click* The UCAS tariff is a points system that makes it easier for universities to compare applicant's qualifications. This means for each qualification and each grade or result you achieve, you will be awarded a certain amount of UCAS points. This means that a student that studies A-Levels with grades BBC will achieve the same amount of UCAS points as someone finishing a BTEC Extended Diploma with a result of DMM (Distinction, Merit, Merit). Both students would have studied different qualifications but could apply to the same university course. </a:t>
            </a:r>
          </a:p>
          <a:p>
            <a:endParaRPr lang="en-GB" dirty="0"/>
          </a:p>
          <a:p>
            <a:r>
              <a:rPr lang="en-GB" dirty="0"/>
              <a:t>You can check what your qualifications will award you with by checking the UCAS Tariff Point Calculator on the UCAS website. </a:t>
            </a:r>
          </a:p>
          <a:p>
            <a:endParaRPr lang="en-GB" dirty="0"/>
          </a:p>
          <a:p>
            <a:r>
              <a:rPr lang="en-GB" dirty="0"/>
              <a:t>*for years 9-11* checking the UCAS points of the Level 3 qualifications you might study is a great way to prepare for university and make sure you know the grades you might need to aim for when you start Sixth form or College.</a:t>
            </a:r>
          </a:p>
        </p:txBody>
      </p:sp>
      <p:sp>
        <p:nvSpPr>
          <p:cNvPr id="4" name="Slide Number Placeholder 3"/>
          <p:cNvSpPr>
            <a:spLocks noGrp="1"/>
          </p:cNvSpPr>
          <p:nvPr>
            <p:ph type="sldNum" sz="quarter" idx="5"/>
          </p:nvPr>
        </p:nvSpPr>
        <p:spPr/>
        <p:txBody>
          <a:bodyPr/>
          <a:lstStyle/>
          <a:p>
            <a:fld id="{8611DF0F-7B10-4408-AFF1-112E11AE2D47}" type="slidenum">
              <a:rPr lang="en-GB" smtClean="0"/>
              <a:t>9</a:t>
            </a:fld>
            <a:endParaRPr lang="en-GB"/>
          </a:p>
        </p:txBody>
      </p:sp>
    </p:spTree>
    <p:extLst>
      <p:ext uri="{BB962C8B-B14F-4D97-AF65-F5344CB8AC3E}">
        <p14:creationId xmlns:p14="http://schemas.microsoft.com/office/powerpoint/2010/main" val="2010061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Another common misconception is that you must start university when you’re 18 years old.</a:t>
            </a:r>
          </a:p>
          <a:p>
            <a:endParaRPr lang="en-GB" dirty="0"/>
          </a:p>
          <a:p>
            <a:r>
              <a:rPr lang="en-GB" dirty="0"/>
              <a:t>*Click* While there are lots of students that start university straight away after they finish Sixth Form or college, there are also many students that start their university courses at a later date. In fact, in 2021 48% of students studying were over 21. </a:t>
            </a:r>
          </a:p>
          <a:p>
            <a:endParaRPr lang="en-GB" dirty="0"/>
          </a:p>
          <a:p>
            <a:r>
              <a:rPr lang="en-GB" dirty="0"/>
              <a:t>*Click* Even if you have applied to start university straight after sixth form or college, you can apply for a deferral and take some time away from education. This means you won’t start the course until the next year but you must have met the offer conditions of your application to secure the deferred place. In other words, students taking their A-Levels this year that have a deferred application will have to get the right grades this summer to secure their deferral.</a:t>
            </a:r>
          </a:p>
          <a:p>
            <a:endParaRPr lang="en-GB" dirty="0"/>
          </a:p>
          <a:p>
            <a:r>
              <a:rPr lang="en-GB" dirty="0"/>
              <a:t>*Click* There are many reasons why a student might want to wait before going to university.</a:t>
            </a:r>
          </a:p>
          <a:p>
            <a:r>
              <a:rPr lang="en-GB" dirty="0"/>
              <a:t>*Click* They might need to retake some exams, want to save money, work abroad or volunteer. You can still apply to university without being in a school - some people decide to go to university much later in life to learn or to have a career change.</a:t>
            </a:r>
          </a:p>
        </p:txBody>
      </p:sp>
      <p:sp>
        <p:nvSpPr>
          <p:cNvPr id="4" name="Slide Number Placeholder 3"/>
          <p:cNvSpPr>
            <a:spLocks noGrp="1"/>
          </p:cNvSpPr>
          <p:nvPr>
            <p:ph type="sldNum" sz="quarter" idx="5"/>
          </p:nvPr>
        </p:nvSpPr>
        <p:spPr/>
        <p:txBody>
          <a:bodyPr/>
          <a:lstStyle/>
          <a:p>
            <a:fld id="{8611DF0F-7B10-4408-AFF1-112E11AE2D47}" type="slidenum">
              <a:rPr lang="en-GB" smtClean="0"/>
              <a:t>10</a:t>
            </a:fld>
            <a:endParaRPr lang="en-GB"/>
          </a:p>
        </p:txBody>
      </p:sp>
    </p:spTree>
    <p:extLst>
      <p:ext uri="{BB962C8B-B14F-4D97-AF65-F5344CB8AC3E}">
        <p14:creationId xmlns:p14="http://schemas.microsoft.com/office/powerpoint/2010/main" val="3292638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Next, I will address some myths about apprenticeships.</a:t>
            </a:r>
            <a:endParaRPr lang="en-GB" dirty="0"/>
          </a:p>
        </p:txBody>
      </p:sp>
      <p:sp>
        <p:nvSpPr>
          <p:cNvPr id="4" name="Slide Number Placeholder 3"/>
          <p:cNvSpPr>
            <a:spLocks noGrp="1"/>
          </p:cNvSpPr>
          <p:nvPr>
            <p:ph type="sldNum" sz="quarter" idx="5"/>
          </p:nvPr>
        </p:nvSpPr>
        <p:spPr/>
        <p:txBody>
          <a:bodyPr/>
          <a:lstStyle/>
          <a:p>
            <a:fld id="{8611DF0F-7B10-4408-AFF1-112E11AE2D47}" type="slidenum">
              <a:rPr lang="en-GB" smtClean="0"/>
              <a:t>11</a:t>
            </a:fld>
            <a:endParaRPr lang="en-GB"/>
          </a:p>
        </p:txBody>
      </p:sp>
    </p:spTree>
    <p:extLst>
      <p:ext uri="{BB962C8B-B14F-4D97-AF65-F5344CB8AC3E}">
        <p14:creationId xmlns:p14="http://schemas.microsoft.com/office/powerpoint/2010/main" val="1678195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 common misbelief is that apprenticeships are only for after GCSEs but that’s not true – you can start an apprenticeship at any point in your life.</a:t>
            </a:r>
          </a:p>
          <a:p>
            <a:endParaRPr lang="en-GB" dirty="0"/>
          </a:p>
          <a:p>
            <a:r>
              <a:rPr lang="en-GB" dirty="0"/>
              <a:t>While there are great Level 2 and Level 3 apprenticeships (that are equivalent to A Levels), there are also Degree Apprenticeships where students can earn while they gain a degree level apprenticeship. </a:t>
            </a:r>
          </a:p>
          <a:p>
            <a:r>
              <a:rPr lang="en-GB" dirty="0"/>
              <a:t>*Click* If you wanted to study a degree apprenticeship, you would have to gain the right level 3 qualifications (A Level or equivalent) and apply to an advertised degree apprenticeship. You can find available degree apprenticeships on the government website or on UCAS but the way that you apply for these is different to apply for university. </a:t>
            </a:r>
          </a:p>
          <a:p>
            <a:endParaRPr lang="en-GB" dirty="0"/>
          </a:p>
          <a:p>
            <a:r>
              <a:rPr lang="en-GB" dirty="0"/>
              <a:t>*Click* This application is like applying for a job directly to the employer that you would be working with, so the job listings are added throughout the year. This means it’s important to stay up to date with what’s out there before you leave school or college.</a:t>
            </a:r>
          </a:p>
        </p:txBody>
      </p:sp>
      <p:sp>
        <p:nvSpPr>
          <p:cNvPr id="4" name="Slide Number Placeholder 3"/>
          <p:cNvSpPr>
            <a:spLocks noGrp="1"/>
          </p:cNvSpPr>
          <p:nvPr>
            <p:ph type="sldNum" sz="quarter" idx="5"/>
          </p:nvPr>
        </p:nvSpPr>
        <p:spPr/>
        <p:txBody>
          <a:bodyPr/>
          <a:lstStyle/>
          <a:p>
            <a:fld id="{8611DF0F-7B10-4408-AFF1-112E11AE2D47}" type="slidenum">
              <a:rPr lang="en-GB" smtClean="0"/>
              <a:t>12</a:t>
            </a:fld>
            <a:endParaRPr lang="en-GB"/>
          </a:p>
        </p:txBody>
      </p:sp>
    </p:spTree>
    <p:extLst>
      <p:ext uri="{BB962C8B-B14F-4D97-AF65-F5344CB8AC3E}">
        <p14:creationId xmlns:p14="http://schemas.microsoft.com/office/powerpoint/2010/main" val="811973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Another myth is that you would be missing out on the social side of university if you decide to do an apprenticeship. </a:t>
            </a:r>
          </a:p>
          <a:p>
            <a:endParaRPr lang="en-GB" dirty="0"/>
          </a:p>
          <a:p>
            <a:r>
              <a:rPr lang="en-GB" dirty="0"/>
              <a:t>*Click*If you are studying a degree apprenticeship, you spend most of your time working but you will also be learning. You will often have a day or a week of study time on campus (if your training provider is a university). </a:t>
            </a:r>
          </a:p>
          <a:p>
            <a:r>
              <a:rPr lang="en-GB" dirty="0"/>
              <a:t>*Click* This means you will still be able to join sports or social societies at the university and use the university facilities like the library, gym and student services. </a:t>
            </a:r>
          </a:p>
          <a:p>
            <a:endParaRPr lang="en-GB" dirty="0"/>
          </a:p>
          <a:p>
            <a:r>
              <a:rPr lang="en-GB" dirty="0"/>
              <a:t>Although it is true that apprentices tend to have less free time than university students because you will be working full time, there would still be opportunities to meet new people through the university societies, if you live away from home or you can meet friends through your work.</a:t>
            </a:r>
          </a:p>
        </p:txBody>
      </p:sp>
      <p:sp>
        <p:nvSpPr>
          <p:cNvPr id="4" name="Slide Number Placeholder 3"/>
          <p:cNvSpPr>
            <a:spLocks noGrp="1"/>
          </p:cNvSpPr>
          <p:nvPr>
            <p:ph type="sldNum" sz="quarter" idx="5"/>
          </p:nvPr>
        </p:nvSpPr>
        <p:spPr/>
        <p:txBody>
          <a:bodyPr/>
          <a:lstStyle/>
          <a:p>
            <a:fld id="{8611DF0F-7B10-4408-AFF1-112E11AE2D47}" type="slidenum">
              <a:rPr lang="en-GB" smtClean="0"/>
              <a:t>13</a:t>
            </a:fld>
            <a:endParaRPr lang="en-GB"/>
          </a:p>
        </p:txBody>
      </p:sp>
    </p:spTree>
    <p:extLst>
      <p:ext uri="{BB962C8B-B14F-4D97-AF65-F5344CB8AC3E}">
        <p14:creationId xmlns:p14="http://schemas.microsoft.com/office/powerpoint/2010/main" val="1499141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Some people also believe that apprenticeships are only for trades.</a:t>
            </a:r>
          </a:p>
          <a:p>
            <a:endParaRPr lang="en-GB" dirty="0"/>
          </a:p>
          <a:p>
            <a:r>
              <a:rPr lang="en-GB" dirty="0"/>
              <a:t>*Click*A lot of students associate apprenticeships with mechanics, labourers, electricians and other trades which are all great career options but there is a huge variety of apprenticeship options out there that you might not have heard of. Or you might have thought you would need to go to university to qualify in some of these areas. </a:t>
            </a:r>
          </a:p>
          <a:p>
            <a:endParaRPr lang="en-GB" dirty="0"/>
          </a:p>
          <a:p>
            <a:r>
              <a:rPr lang="en-GB" dirty="0"/>
              <a:t>Many subjects will be available as options at both University and as an apprenticeship so it’s important to weigh up the pathway that works best for you. By studying one of these subjects as an apprenticeship, you will be immersed in the workplace and get a very practical experience of the specific job role. </a:t>
            </a:r>
          </a:p>
          <a:p>
            <a:endParaRPr lang="en-GB" dirty="0"/>
          </a:p>
          <a:p>
            <a:r>
              <a:rPr lang="en-GB" dirty="0"/>
              <a:t>As you can see from the screen, you can now train as a nurse or paramedic through a degree apprenticeship or train in digital marketing. So, as you can see, apprenticeships are available in a wide variety of industries.  </a:t>
            </a:r>
          </a:p>
          <a:p>
            <a:endParaRPr lang="en-GB" dirty="0"/>
          </a:p>
          <a:p>
            <a:r>
              <a:rPr lang="en-GB" dirty="0"/>
              <a:t>On your worksheet, complete TASK 4 by matching the images to the relevant apprenticeship. All are real apprenticeships. You have 2 minutes</a:t>
            </a:r>
          </a:p>
        </p:txBody>
      </p:sp>
      <p:sp>
        <p:nvSpPr>
          <p:cNvPr id="4" name="Slide Number Placeholder 3"/>
          <p:cNvSpPr>
            <a:spLocks noGrp="1"/>
          </p:cNvSpPr>
          <p:nvPr>
            <p:ph type="sldNum" sz="quarter" idx="5"/>
          </p:nvPr>
        </p:nvSpPr>
        <p:spPr/>
        <p:txBody>
          <a:bodyPr/>
          <a:lstStyle/>
          <a:p>
            <a:fld id="{8611DF0F-7B10-4408-AFF1-112E11AE2D47}" type="slidenum">
              <a:rPr lang="en-GB" smtClean="0"/>
              <a:t>14</a:t>
            </a:fld>
            <a:endParaRPr lang="en-GB"/>
          </a:p>
        </p:txBody>
      </p:sp>
    </p:spTree>
    <p:extLst>
      <p:ext uri="{BB962C8B-B14F-4D97-AF65-F5344CB8AC3E}">
        <p14:creationId xmlns:p14="http://schemas.microsoft.com/office/powerpoint/2010/main" val="483551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Our last misconception about apprenticeships: Apprenticeships are poorly paid”. </a:t>
            </a:r>
          </a:p>
          <a:p>
            <a:endParaRPr lang="en-GB" dirty="0"/>
          </a:p>
          <a:p>
            <a:r>
              <a:rPr lang="en-GB" dirty="0"/>
              <a:t>*Click* Because apprentices are learning while working with their employer, they are paid an apprentice wage which is typically lower than full time, qualified employees. But it’s important to remember that apprentices earn while they learn and they do not leave the apprenticeship with student loans to repay once they finish. </a:t>
            </a:r>
          </a:p>
          <a:p>
            <a:endParaRPr lang="en-GB" dirty="0"/>
          </a:p>
          <a:p>
            <a:r>
              <a:rPr lang="en-GB" dirty="0"/>
              <a:t>*Click* Often, the pay will go up while you progress in the apprenticeship because you will become more qualified and be given more responsibility and independence in your work. At the moment, the minimum wage for an apprentice is £8 per hour which is about £15,600 per year. *Click* But some apprenticeships will pay higher than others, for example the NHS Paramedic science apprenticeship could pay £22,000 per year plus extra money for working unsocial hours. </a:t>
            </a:r>
          </a:p>
          <a:p>
            <a:endParaRPr lang="en-GB" dirty="0"/>
          </a:p>
          <a:p>
            <a:r>
              <a:rPr lang="en-GB" dirty="0"/>
              <a:t>Overall, choosing an apprenticeship might before you because you might like to earn while you learn, or because you learn best by doing. Once you have finished the degree apprenticeship, you will have the same level of qualification as a university graduate so your career options would widen not only in the job you have trained in, but you could use the transferable skills you developed to apply for new jobs. </a:t>
            </a:r>
          </a:p>
        </p:txBody>
      </p:sp>
      <p:sp>
        <p:nvSpPr>
          <p:cNvPr id="4" name="Slide Number Placeholder 3"/>
          <p:cNvSpPr>
            <a:spLocks noGrp="1"/>
          </p:cNvSpPr>
          <p:nvPr>
            <p:ph type="sldNum" sz="quarter" idx="5"/>
          </p:nvPr>
        </p:nvSpPr>
        <p:spPr/>
        <p:txBody>
          <a:bodyPr/>
          <a:lstStyle/>
          <a:p>
            <a:fld id="{8611DF0F-7B10-4408-AFF1-112E11AE2D47}" type="slidenum">
              <a:rPr lang="en-GB" smtClean="0"/>
              <a:t>15</a:t>
            </a:fld>
            <a:endParaRPr lang="en-GB"/>
          </a:p>
        </p:txBody>
      </p:sp>
    </p:spTree>
    <p:extLst>
      <p:ext uri="{BB962C8B-B14F-4D97-AF65-F5344CB8AC3E}">
        <p14:creationId xmlns:p14="http://schemas.microsoft.com/office/powerpoint/2010/main" val="3198492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Now that we have had a look at some of the myths associated with both University and Apprenticeships, we are going to finish by comparing the advantages of both to help you start thinking about your options for the future.</a:t>
            </a:r>
          </a:p>
        </p:txBody>
      </p:sp>
      <p:sp>
        <p:nvSpPr>
          <p:cNvPr id="4" name="Slide Number Placeholder 3"/>
          <p:cNvSpPr>
            <a:spLocks noGrp="1"/>
          </p:cNvSpPr>
          <p:nvPr>
            <p:ph type="sldNum" sz="quarter" idx="5"/>
          </p:nvPr>
        </p:nvSpPr>
        <p:spPr/>
        <p:txBody>
          <a:bodyPr/>
          <a:lstStyle/>
          <a:p>
            <a:fld id="{8611DF0F-7B10-4408-AFF1-112E11AE2D47}" type="slidenum">
              <a:rPr lang="en-GB" smtClean="0"/>
              <a:t>16</a:t>
            </a:fld>
            <a:endParaRPr lang="en-GB"/>
          </a:p>
        </p:txBody>
      </p:sp>
    </p:spTree>
    <p:extLst>
      <p:ext uri="{BB962C8B-B14F-4D97-AF65-F5344CB8AC3E}">
        <p14:creationId xmlns:p14="http://schemas.microsoft.com/office/powerpoint/2010/main" val="1839985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de-DE" dirty="0"/>
              <a:t>When deciding </a:t>
            </a:r>
            <a:r>
              <a:rPr lang="en-GB" dirty="0"/>
              <a:t>what you would like to do in the future it’s important to think about the advantages of each option to help make the decision that’s right for you.</a:t>
            </a:r>
          </a:p>
          <a:p>
            <a:r>
              <a:rPr lang="en-GB" dirty="0"/>
              <a:t>*Click* For university, an advantage is that this will widen your career options and keep options a bit more open. You will have an opportunity to study what you are passionate about and gain transferable skills, such as communication skills, time management or organisational skills.</a:t>
            </a:r>
          </a:p>
          <a:p>
            <a:endParaRPr lang="en-GB" dirty="0"/>
          </a:p>
          <a:p>
            <a:r>
              <a:rPr lang="en-GB" dirty="0"/>
              <a:t>*Click* For apprenticeships, an advantage is what you will earn a salary while learning. You will also gain a realistic insight into the industry you are interested in, and gain hands-on experiences.</a:t>
            </a:r>
          </a:p>
          <a:p>
            <a:endParaRPr lang="en-GB" dirty="0"/>
          </a:p>
          <a:p>
            <a:r>
              <a:rPr lang="en-GB" dirty="0"/>
              <a:t>*Click* Both of these options are great as they increase your employability and future earning potential.</a:t>
            </a:r>
          </a:p>
          <a:p>
            <a:endParaRPr lang="en-GB" dirty="0"/>
          </a:p>
        </p:txBody>
      </p:sp>
      <p:sp>
        <p:nvSpPr>
          <p:cNvPr id="4" name="Slide Number Placeholder 3"/>
          <p:cNvSpPr>
            <a:spLocks noGrp="1"/>
          </p:cNvSpPr>
          <p:nvPr>
            <p:ph type="sldNum" sz="quarter" idx="5"/>
          </p:nvPr>
        </p:nvSpPr>
        <p:spPr/>
        <p:txBody>
          <a:bodyPr/>
          <a:lstStyle/>
          <a:p>
            <a:fld id="{8611DF0F-7B10-4408-AFF1-112E11AE2D47}" type="slidenum">
              <a:rPr lang="en-GB" smtClean="0"/>
              <a:t>17</a:t>
            </a:fld>
            <a:endParaRPr lang="en-GB"/>
          </a:p>
        </p:txBody>
      </p:sp>
    </p:spTree>
    <p:extLst>
      <p:ext uri="{BB962C8B-B14F-4D97-AF65-F5344CB8AC3E}">
        <p14:creationId xmlns:p14="http://schemas.microsoft.com/office/powerpoint/2010/main" val="4274523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FC9BB-B680-11E9-D188-AFA981FF4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CF099-D42E-55B1-06F1-F7A22AC08D9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CF46571-FACE-5EF3-F4D6-F9DC56473DB3}"/>
              </a:ext>
            </a:extLst>
          </p:cNvPr>
          <p:cNvSpPr>
            <a:spLocks noGrp="1"/>
          </p:cNvSpPr>
          <p:nvPr>
            <p:ph type="body" idx="1"/>
          </p:nvPr>
        </p:nvSpPr>
        <p:spPr/>
        <p:txBody>
          <a:bodyPr/>
          <a:lstStyle/>
          <a:p>
            <a:r>
              <a:rPr lang="en-GB" dirty="0"/>
              <a:t>Add Flying Start for any pre-16 version</a:t>
            </a:r>
          </a:p>
        </p:txBody>
      </p:sp>
      <p:sp>
        <p:nvSpPr>
          <p:cNvPr id="4" name="Slide Number Placeholder 3">
            <a:extLst>
              <a:ext uri="{FF2B5EF4-FFF2-40B4-BE49-F238E27FC236}">
                <a16:creationId xmlns:a16="http://schemas.microsoft.com/office/drawing/2014/main" id="{C7402692-0F3C-035A-C645-0F0FE2E67198}"/>
              </a:ext>
            </a:extLst>
          </p:cNvPr>
          <p:cNvSpPr>
            <a:spLocks noGrp="1"/>
          </p:cNvSpPr>
          <p:nvPr>
            <p:ph type="sldNum" sz="quarter" idx="5"/>
          </p:nvPr>
        </p:nvSpPr>
        <p:spPr/>
        <p:txBody>
          <a:bodyPr/>
          <a:lstStyle/>
          <a:p>
            <a:fld id="{8611DF0F-7B10-4408-AFF1-112E11AE2D47}" type="slidenum">
              <a:rPr lang="en-GB" smtClean="0"/>
              <a:t>18</a:t>
            </a:fld>
            <a:endParaRPr lang="en-GB"/>
          </a:p>
        </p:txBody>
      </p:sp>
    </p:spTree>
    <p:extLst>
      <p:ext uri="{BB962C8B-B14F-4D97-AF65-F5344CB8AC3E}">
        <p14:creationId xmlns:p14="http://schemas.microsoft.com/office/powerpoint/2010/main" val="2866033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svg"/><Relationship Id="rId3" Type="http://schemas.openxmlformats.org/officeDocument/2006/relationships/slideLayout" Target="../slideLayouts/slideLayout7.xml"/><Relationship Id="rId7" Type="http://schemas.openxmlformats.org/officeDocument/2006/relationships/image" Target="../media/image3.png"/><Relationship Id="rId12" Type="http://schemas.openxmlformats.org/officeDocument/2006/relationships/image" Target="../media/image8.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11" Type="http://schemas.openxmlformats.org/officeDocument/2006/relationships/image" Target="../media/image7.svg"/><Relationship Id="rId5" Type="http://schemas.openxmlformats.org/officeDocument/2006/relationships/image" Target="../media/image1.svg"/><Relationship Id="rId15" Type="http://schemas.openxmlformats.org/officeDocument/2006/relationships/image" Target="../media/image11.png"/><Relationship Id="rId10" Type="http://schemas.openxmlformats.org/officeDocument/2006/relationships/image" Target="../media/image6.svg"/><Relationship Id="rId4" Type="http://schemas.openxmlformats.org/officeDocument/2006/relationships/notesSlide" Target="../notesSlides/notesSlide1.xml"/><Relationship Id="rId9" Type="http://schemas.openxmlformats.org/officeDocument/2006/relationships/image" Target="../media/image5.sv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1.png"/><Relationship Id="rId3" Type="http://schemas.openxmlformats.org/officeDocument/2006/relationships/audio" Target="../media/media2.m4a"/><Relationship Id="rId7" Type="http://schemas.openxmlformats.org/officeDocument/2006/relationships/image" Target="../media/image8.svg"/><Relationship Id="rId12" Type="http://schemas.openxmlformats.org/officeDocument/2006/relationships/image" Target="../media/image9.sv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2.svg"/><Relationship Id="rId11" Type="http://schemas.openxmlformats.org/officeDocument/2006/relationships/image" Target="../media/image6.svg"/><Relationship Id="rId5" Type="http://schemas.openxmlformats.org/officeDocument/2006/relationships/notesSlide" Target="../notesSlides/notesSlide2.xml"/><Relationship Id="rId10" Type="http://schemas.openxmlformats.org/officeDocument/2006/relationships/image" Target="../media/image4.svg"/><Relationship Id="rId4" Type="http://schemas.openxmlformats.org/officeDocument/2006/relationships/slideLayout" Target="../slideLayouts/slideLayout7.xml"/><Relationship Id="rId9"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png"/><Relationship Id="rId5" Type="http://schemas.openxmlformats.org/officeDocument/2006/relationships/image" Target="../media/image1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audio" Target="../media/media4.m4a"/><Relationship Id="rId7" Type="http://schemas.openxmlformats.org/officeDocument/2006/relationships/image" Target="../media/image8.sv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2.svg"/><Relationship Id="rId11" Type="http://schemas.openxmlformats.org/officeDocument/2006/relationships/image" Target="../media/image11.png"/><Relationship Id="rId5" Type="http://schemas.openxmlformats.org/officeDocument/2006/relationships/notesSlide" Target="../notesSlides/notesSlide4.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6.svg"/><Relationship Id="rId3" Type="http://schemas.openxmlformats.org/officeDocument/2006/relationships/audio" Target="../media/media5.m4a"/><Relationship Id="rId7" Type="http://schemas.openxmlformats.org/officeDocument/2006/relationships/image" Target="../media/image8.svg"/><Relationship Id="rId12" Type="http://schemas.openxmlformats.org/officeDocument/2006/relationships/image" Target="../media/image15.svg"/><Relationship Id="rId2" Type="http://schemas.microsoft.com/office/2007/relationships/media" Target="../media/media5.m4a"/><Relationship Id="rId16" Type="http://schemas.openxmlformats.org/officeDocument/2006/relationships/image" Target="../media/image11.png"/><Relationship Id="rId1" Type="http://schemas.openxmlformats.org/officeDocument/2006/relationships/tags" Target="../tags/tag3.xml"/><Relationship Id="rId6" Type="http://schemas.openxmlformats.org/officeDocument/2006/relationships/image" Target="../media/image2.svg"/><Relationship Id="rId11" Type="http://schemas.openxmlformats.org/officeDocument/2006/relationships/image" Target="../media/image14.svg"/><Relationship Id="rId5" Type="http://schemas.openxmlformats.org/officeDocument/2006/relationships/notesSlide" Target="../notesSlides/notesSlide5.xml"/><Relationship Id="rId15" Type="http://schemas.openxmlformats.org/officeDocument/2006/relationships/image" Target="../media/image18.svg"/><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 Id="rId14" Type="http://schemas.openxmlformats.org/officeDocument/2006/relationships/image" Target="../media/image17.svg"/></Relationships>
</file>

<file path=ppt/slides/_rels/slide6.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21.svg"/><Relationship Id="rId18" Type="http://schemas.openxmlformats.org/officeDocument/2006/relationships/image" Target="../media/image26.svg"/><Relationship Id="rId3" Type="http://schemas.openxmlformats.org/officeDocument/2006/relationships/audio" Target="../media/media6.m4a"/><Relationship Id="rId21" Type="http://schemas.openxmlformats.org/officeDocument/2006/relationships/image" Target="../media/image11.png"/><Relationship Id="rId7" Type="http://schemas.openxmlformats.org/officeDocument/2006/relationships/image" Target="../media/image8.svg"/><Relationship Id="rId12" Type="http://schemas.openxmlformats.org/officeDocument/2006/relationships/image" Target="../media/image20.svg"/><Relationship Id="rId17" Type="http://schemas.openxmlformats.org/officeDocument/2006/relationships/image" Target="../media/image25.svg"/><Relationship Id="rId2" Type="http://schemas.microsoft.com/office/2007/relationships/media" Target="../media/media6.m4a"/><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tags" Target="../tags/tag4.xml"/><Relationship Id="rId6" Type="http://schemas.openxmlformats.org/officeDocument/2006/relationships/image" Target="../media/image2.svg"/><Relationship Id="rId11" Type="http://schemas.openxmlformats.org/officeDocument/2006/relationships/image" Target="../media/image19.svg"/><Relationship Id="rId5" Type="http://schemas.openxmlformats.org/officeDocument/2006/relationships/notesSlide" Target="../notesSlides/notesSlide6.xml"/><Relationship Id="rId15" Type="http://schemas.openxmlformats.org/officeDocument/2006/relationships/image" Target="../media/image23.svg"/><Relationship Id="rId10" Type="http://schemas.openxmlformats.org/officeDocument/2006/relationships/image" Target="../media/image6.svg"/><Relationship Id="rId19" Type="http://schemas.openxmlformats.org/officeDocument/2006/relationships/image" Target="../media/image27.svg"/><Relationship Id="rId4" Type="http://schemas.openxmlformats.org/officeDocument/2006/relationships/slideLayout" Target="../slideLayouts/slideLayout6.xml"/><Relationship Id="rId9" Type="http://schemas.openxmlformats.org/officeDocument/2006/relationships/image" Target="../media/image4.svg"/><Relationship Id="rId14" Type="http://schemas.openxmlformats.org/officeDocument/2006/relationships/image" Target="../media/image22.svg"/></Relationships>
</file>

<file path=ppt/slides/_rels/slide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audio" Target="../media/media7.m4a"/><Relationship Id="rId7" Type="http://schemas.openxmlformats.org/officeDocument/2006/relationships/image" Target="../media/image8.sv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2.svg"/><Relationship Id="rId11" Type="http://schemas.openxmlformats.org/officeDocument/2006/relationships/image" Target="../media/image11.png"/><Relationship Id="rId5" Type="http://schemas.openxmlformats.org/officeDocument/2006/relationships/notesSlide" Target="../notesSlides/notesSlide7.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audio" Target="../media/media8.m4a"/><Relationship Id="rId7" Type="http://schemas.openxmlformats.org/officeDocument/2006/relationships/image" Target="../media/image8.svg"/><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2.svg"/><Relationship Id="rId11" Type="http://schemas.openxmlformats.org/officeDocument/2006/relationships/image" Target="../media/image11.png"/><Relationship Id="rId5" Type="http://schemas.openxmlformats.org/officeDocument/2006/relationships/notesSlide" Target="../notesSlides/notesSlide8.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s>
</file>

<file path=ppt/slides/_rels/slide9.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30.png"/><Relationship Id="rId3" Type="http://schemas.openxmlformats.org/officeDocument/2006/relationships/audio" Target="../media/media9.m4a"/><Relationship Id="rId7" Type="http://schemas.openxmlformats.org/officeDocument/2006/relationships/image" Target="../media/image8.svg"/><Relationship Id="rId12" Type="http://schemas.microsoft.com/office/2007/relationships/hdphoto" Target="../media/hdphoto1.wdp"/><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svg"/><Relationship Id="rId11" Type="http://schemas.openxmlformats.org/officeDocument/2006/relationships/image" Target="../media/image29.png"/><Relationship Id="rId5" Type="http://schemas.openxmlformats.org/officeDocument/2006/relationships/notesSlide" Target="../notesSlides/notesSlide9.xml"/><Relationship Id="rId15" Type="http://schemas.openxmlformats.org/officeDocument/2006/relationships/image" Target="../media/image11.png"/><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 Id="rId1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33.svg"/><Relationship Id="rId3" Type="http://schemas.openxmlformats.org/officeDocument/2006/relationships/audio" Target="../media/media10.m4a"/><Relationship Id="rId7" Type="http://schemas.openxmlformats.org/officeDocument/2006/relationships/image" Target="../media/image8.svg"/><Relationship Id="rId12" Type="http://schemas.openxmlformats.org/officeDocument/2006/relationships/image" Target="../media/image32.svg"/><Relationship Id="rId2" Type="http://schemas.microsoft.com/office/2007/relationships/media" Target="../media/media10.m4a"/><Relationship Id="rId16" Type="http://schemas.openxmlformats.org/officeDocument/2006/relationships/image" Target="../media/image11.png"/><Relationship Id="rId1" Type="http://schemas.openxmlformats.org/officeDocument/2006/relationships/tags" Target="../tags/tag8.xml"/><Relationship Id="rId6" Type="http://schemas.openxmlformats.org/officeDocument/2006/relationships/image" Target="../media/image2.svg"/><Relationship Id="rId11" Type="http://schemas.openxmlformats.org/officeDocument/2006/relationships/image" Target="../media/image31.svg"/><Relationship Id="rId5" Type="http://schemas.openxmlformats.org/officeDocument/2006/relationships/notesSlide" Target="../notesSlides/notesSlide10.xml"/><Relationship Id="rId15" Type="http://schemas.openxmlformats.org/officeDocument/2006/relationships/image" Target="../media/image35.svg"/><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 Id="rId14" Type="http://schemas.openxmlformats.org/officeDocument/2006/relationships/image" Target="../media/image34.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1.png"/><Relationship Id="rId5" Type="http://schemas.openxmlformats.org/officeDocument/2006/relationships/image" Target="../media/image36.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audio" Target="../media/media12.m4a"/><Relationship Id="rId7" Type="http://schemas.openxmlformats.org/officeDocument/2006/relationships/image" Target="../media/image8.svg"/><Relationship Id="rId2" Type="http://schemas.microsoft.com/office/2007/relationships/media" Target="../media/media12.m4a"/><Relationship Id="rId1" Type="http://schemas.openxmlformats.org/officeDocument/2006/relationships/tags" Target="../tags/tag9.xml"/><Relationship Id="rId6" Type="http://schemas.openxmlformats.org/officeDocument/2006/relationships/image" Target="../media/image2.svg"/><Relationship Id="rId11" Type="http://schemas.openxmlformats.org/officeDocument/2006/relationships/image" Target="../media/image11.png"/><Relationship Id="rId5" Type="http://schemas.openxmlformats.org/officeDocument/2006/relationships/notesSlide" Target="../notesSlides/notesSlide12.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s>
</file>

<file path=ppt/slides/_rels/slide13.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38.svg"/><Relationship Id="rId3" Type="http://schemas.openxmlformats.org/officeDocument/2006/relationships/audio" Target="../media/media13.m4a"/><Relationship Id="rId7" Type="http://schemas.openxmlformats.org/officeDocument/2006/relationships/image" Target="../media/image8.svg"/><Relationship Id="rId12" Type="http://schemas.openxmlformats.org/officeDocument/2006/relationships/image" Target="../media/image16.svg"/><Relationship Id="rId2" Type="http://schemas.microsoft.com/office/2007/relationships/media" Target="../media/media13.m4a"/><Relationship Id="rId1" Type="http://schemas.openxmlformats.org/officeDocument/2006/relationships/tags" Target="../tags/tag10.xml"/><Relationship Id="rId6" Type="http://schemas.openxmlformats.org/officeDocument/2006/relationships/image" Target="../media/image2.svg"/><Relationship Id="rId11" Type="http://schemas.openxmlformats.org/officeDocument/2006/relationships/image" Target="../media/image37.svg"/><Relationship Id="rId5" Type="http://schemas.openxmlformats.org/officeDocument/2006/relationships/notesSlide" Target="../notesSlides/notesSlide13.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 Id="rId14"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41.svg"/><Relationship Id="rId18" Type="http://schemas.openxmlformats.org/officeDocument/2006/relationships/image" Target="../media/image46.svg"/><Relationship Id="rId3" Type="http://schemas.openxmlformats.org/officeDocument/2006/relationships/audio" Target="../media/media14.m4a"/><Relationship Id="rId21" Type="http://schemas.openxmlformats.org/officeDocument/2006/relationships/image" Target="../media/image49.svg"/><Relationship Id="rId7" Type="http://schemas.openxmlformats.org/officeDocument/2006/relationships/image" Target="../media/image8.svg"/><Relationship Id="rId12" Type="http://schemas.openxmlformats.org/officeDocument/2006/relationships/image" Target="../media/image40.svg"/><Relationship Id="rId17" Type="http://schemas.openxmlformats.org/officeDocument/2006/relationships/image" Target="../media/image45.svg"/><Relationship Id="rId2" Type="http://schemas.microsoft.com/office/2007/relationships/media" Target="../media/media14.m4a"/><Relationship Id="rId16" Type="http://schemas.openxmlformats.org/officeDocument/2006/relationships/image" Target="../media/image44.svg"/><Relationship Id="rId20" Type="http://schemas.openxmlformats.org/officeDocument/2006/relationships/image" Target="../media/image48.svg"/><Relationship Id="rId1" Type="http://schemas.openxmlformats.org/officeDocument/2006/relationships/tags" Target="../tags/tag11.xml"/><Relationship Id="rId6" Type="http://schemas.openxmlformats.org/officeDocument/2006/relationships/image" Target="../media/image2.svg"/><Relationship Id="rId11" Type="http://schemas.openxmlformats.org/officeDocument/2006/relationships/image" Target="../media/image39.svg"/><Relationship Id="rId5" Type="http://schemas.openxmlformats.org/officeDocument/2006/relationships/notesSlide" Target="../notesSlides/notesSlide14.xml"/><Relationship Id="rId15" Type="http://schemas.openxmlformats.org/officeDocument/2006/relationships/image" Target="../media/image43.svg"/><Relationship Id="rId23" Type="http://schemas.openxmlformats.org/officeDocument/2006/relationships/image" Target="../media/image11.png"/><Relationship Id="rId10" Type="http://schemas.openxmlformats.org/officeDocument/2006/relationships/image" Target="../media/image6.svg"/><Relationship Id="rId19" Type="http://schemas.openxmlformats.org/officeDocument/2006/relationships/image" Target="../media/image47.svg"/><Relationship Id="rId4" Type="http://schemas.openxmlformats.org/officeDocument/2006/relationships/slideLayout" Target="../slideLayouts/slideLayout6.xml"/><Relationship Id="rId9" Type="http://schemas.openxmlformats.org/officeDocument/2006/relationships/image" Target="../media/image4.svg"/><Relationship Id="rId14" Type="http://schemas.openxmlformats.org/officeDocument/2006/relationships/image" Target="../media/image42.svg"/><Relationship Id="rId22" Type="http://schemas.openxmlformats.org/officeDocument/2006/relationships/image" Target="../media/image50.svg"/></Relationships>
</file>

<file path=ppt/slides/_rels/slide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audio" Target="../media/media15.m4a"/><Relationship Id="rId7" Type="http://schemas.openxmlformats.org/officeDocument/2006/relationships/image" Target="../media/image8.svg"/><Relationship Id="rId2" Type="http://schemas.microsoft.com/office/2007/relationships/media" Target="../media/media15.m4a"/><Relationship Id="rId1" Type="http://schemas.openxmlformats.org/officeDocument/2006/relationships/tags" Target="../tags/tag12.xml"/><Relationship Id="rId6" Type="http://schemas.openxmlformats.org/officeDocument/2006/relationships/image" Target="../media/image2.svg"/><Relationship Id="rId11" Type="http://schemas.openxmlformats.org/officeDocument/2006/relationships/image" Target="../media/image11.png"/><Relationship Id="rId5" Type="http://schemas.openxmlformats.org/officeDocument/2006/relationships/notesSlide" Target="../notesSlides/notesSlide15.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1.png"/><Relationship Id="rId5" Type="http://schemas.openxmlformats.org/officeDocument/2006/relationships/image" Target="../media/image51.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audio" Target="../media/media17.m4a"/><Relationship Id="rId7" Type="http://schemas.openxmlformats.org/officeDocument/2006/relationships/image" Target="../media/image8.svg"/><Relationship Id="rId2" Type="http://schemas.microsoft.com/office/2007/relationships/media" Target="../media/media17.m4a"/><Relationship Id="rId1" Type="http://schemas.openxmlformats.org/officeDocument/2006/relationships/tags" Target="../tags/tag13.xml"/><Relationship Id="rId6" Type="http://schemas.openxmlformats.org/officeDocument/2006/relationships/image" Target="../media/image2.svg"/><Relationship Id="rId11" Type="http://schemas.openxmlformats.org/officeDocument/2006/relationships/image" Target="../media/image11.png"/><Relationship Id="rId5" Type="http://schemas.openxmlformats.org/officeDocument/2006/relationships/notesSlide" Target="../notesSlides/notesSlide17.xml"/><Relationship Id="rId10" Type="http://schemas.openxmlformats.org/officeDocument/2006/relationships/image" Target="../media/image6.svg"/><Relationship Id="rId4" Type="http://schemas.openxmlformats.org/officeDocument/2006/relationships/slideLayout" Target="../slideLayouts/slideLayout6.xml"/><Relationship Id="rId9" Type="http://schemas.openxmlformats.org/officeDocument/2006/relationships/image" Target="../media/image4.svg"/></Relationships>
</file>

<file path=ppt/slides/_rels/slide18.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53.png"/><Relationship Id="rId18" Type="http://schemas.openxmlformats.org/officeDocument/2006/relationships/image" Target="../media/image11.png"/><Relationship Id="rId3" Type="http://schemas.openxmlformats.org/officeDocument/2006/relationships/slideLayout" Target="../slideLayouts/slideLayout6.xml"/><Relationship Id="rId7" Type="http://schemas.openxmlformats.org/officeDocument/2006/relationships/image" Target="../media/image12.sv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audio" Target="../media/media18.m4a"/><Relationship Id="rId16" Type="http://schemas.openxmlformats.org/officeDocument/2006/relationships/image" Target="../media/image56.png"/><Relationship Id="rId1" Type="http://schemas.microsoft.com/office/2007/relationships/media" Target="../media/media18.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2.svg"/><Relationship Id="rId15" Type="http://schemas.openxmlformats.org/officeDocument/2006/relationships/image" Target="../media/image55.png"/><Relationship Id="rId10" Type="http://schemas.openxmlformats.org/officeDocument/2006/relationships/image" Target="../media/image6.svg"/><Relationship Id="rId4" Type="http://schemas.openxmlformats.org/officeDocument/2006/relationships/notesSlide" Target="../notesSlides/notesSlide18.xml"/><Relationship Id="rId9" Type="http://schemas.openxmlformats.org/officeDocument/2006/relationships/image" Target="../media/image4.svg"/><Relationship Id="rId1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sp>
        <p:nvSpPr>
          <p:cNvPr id="29" name="Freeform 4">
            <a:extLst>
              <a:ext uri="{FF2B5EF4-FFF2-40B4-BE49-F238E27FC236}">
                <a16:creationId xmlns:a16="http://schemas.microsoft.com/office/drawing/2014/main" id="{7CC9F76F-CA32-7DCE-F900-0126D02038D7}"/>
              </a:ext>
            </a:extLst>
          </p:cNvPr>
          <p:cNvSpPr>
            <a:spLocks noGrp="1" noRot="1" noMove="1" noResize="1" noEditPoints="1" noAdjustHandles="1" noChangeArrowheads="1" noChangeShapeType="1"/>
          </p:cNvSpPr>
          <p:nvPr/>
        </p:nvSpPr>
        <p:spPr>
          <a:xfrm flipH="1" flipV="1">
            <a:off x="4190704" y="3989082"/>
            <a:ext cx="4623392" cy="3877870"/>
          </a:xfrm>
          <a:custGeom>
            <a:avLst/>
            <a:gdLst/>
            <a:ahLst/>
            <a:cxnLst/>
            <a:rect l="l" t="t" r="r" b="b"/>
            <a:pathLst>
              <a:path w="4623392" h="3877870">
                <a:moveTo>
                  <a:pt x="4623392" y="3877870"/>
                </a:moveTo>
                <a:lnTo>
                  <a:pt x="0" y="3877870"/>
                </a:lnTo>
                <a:lnTo>
                  <a:pt x="0" y="0"/>
                </a:lnTo>
                <a:lnTo>
                  <a:pt x="4623392" y="0"/>
                </a:lnTo>
                <a:lnTo>
                  <a:pt x="4623392" y="387787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914429">
              <a:defRPr/>
            </a:pPr>
            <a:endParaRPr lang="en-GB" sz="1801">
              <a:solidFill>
                <a:prstClr val="black"/>
              </a:solidFill>
              <a:latin typeface="Calibri"/>
            </a:endParaRPr>
          </a:p>
        </p:txBody>
      </p:sp>
      <p:sp>
        <p:nvSpPr>
          <p:cNvPr id="47" name="Freeform 2">
            <a:extLst>
              <a:ext uri="{FF2B5EF4-FFF2-40B4-BE49-F238E27FC236}">
                <a16:creationId xmlns:a16="http://schemas.microsoft.com/office/drawing/2014/main" id="{B9221707-BA11-85A2-2FD8-92A0D38EFD7A}"/>
              </a:ext>
            </a:extLst>
          </p:cNvPr>
          <p:cNvSpPr>
            <a:spLocks noGrp="1" noRot="1" noMove="1" noResize="1" noEditPoints="1" noAdjustHandles="1" noChangeArrowheads="1" noChangeShapeType="1"/>
          </p:cNvSpPr>
          <p:nvPr/>
        </p:nvSpPr>
        <p:spPr>
          <a:xfrm>
            <a:off x="0" y="10"/>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914429">
              <a:defRPr/>
            </a:pPr>
            <a:endParaRPr lang="en-GB" sz="1801" b="1" dirty="0">
              <a:solidFill>
                <a:prstClr val="black"/>
              </a:solidFill>
              <a:latin typeface="Calibri"/>
            </a:endParaRPr>
          </a:p>
        </p:txBody>
      </p:sp>
      <p:pic>
        <p:nvPicPr>
          <p:cNvPr id="5" name="Picture 4">
            <a:extLst>
              <a:ext uri="{FF2B5EF4-FFF2-40B4-BE49-F238E27FC236}">
                <a16:creationId xmlns:a16="http://schemas.microsoft.com/office/drawing/2014/main" id="{9ACE240C-BF80-ECA1-B09E-6A15AB8E93EE}"/>
              </a:ext>
            </a:extLst>
          </p:cNvPr>
          <p:cNvPicPr>
            <a:picLocks noChangeAspect="1"/>
          </p:cNvPicPr>
          <p:nvPr/>
        </p:nvPicPr>
        <p:blipFill>
          <a:blip r:embed="rId7"/>
          <a:stretch>
            <a:fillRect/>
          </a:stretch>
        </p:blipFill>
        <p:spPr>
          <a:xfrm>
            <a:off x="4466974" y="4170517"/>
            <a:ext cx="4070855" cy="3745707"/>
          </a:xfrm>
          <a:prstGeom prst="rect">
            <a:avLst/>
          </a:prstGeom>
        </p:spPr>
      </p:pic>
      <p:sp>
        <p:nvSpPr>
          <p:cNvPr id="42" name="Freeform 20">
            <a:extLst>
              <a:ext uri="{FF2B5EF4-FFF2-40B4-BE49-F238E27FC236}">
                <a16:creationId xmlns:a16="http://schemas.microsoft.com/office/drawing/2014/main" id="{9D2F402C-9BC4-5117-1F4B-4A8228118C7D}"/>
              </a:ext>
            </a:extLst>
          </p:cNvPr>
          <p:cNvSpPr>
            <a:spLocks noGrp="1" noRot="1" noMove="1" noResize="1" noEditPoints="1" noAdjustHandles="1" noChangeArrowheads="1" noChangeShapeType="1"/>
          </p:cNvSpPr>
          <p:nvPr/>
        </p:nvSpPr>
        <p:spPr>
          <a:xfrm rot="-5400000">
            <a:off x="4871033" y="4469400"/>
            <a:ext cx="528292" cy="528292"/>
          </a:xfrm>
          <a:custGeom>
            <a:avLst/>
            <a:gdLst/>
            <a:ahLst/>
            <a:cxnLst/>
            <a:rect l="l" t="t" r="r" b="b"/>
            <a:pathLst>
              <a:path w="528292" h="528292">
                <a:moveTo>
                  <a:pt x="0" y="0"/>
                </a:moveTo>
                <a:lnTo>
                  <a:pt x="528292" y="0"/>
                </a:lnTo>
                <a:lnTo>
                  <a:pt x="528292" y="528293"/>
                </a:lnTo>
                <a:lnTo>
                  <a:pt x="0" y="528293"/>
                </a:lnTo>
                <a:lnTo>
                  <a:pt x="0" y="0"/>
                </a:lnTo>
                <a:close/>
              </a:path>
            </a:pathLst>
          </a:custGeom>
          <a:blipFill>
            <a:blip>
              <a:alphaModFix amt="74000"/>
              <a:extLst>
                <a:ext uri="{96DAC541-7B7A-43D3-8B79-37D633B846F1}">
                  <asvg:svgBlip xmlns:asvg="http://schemas.microsoft.com/office/drawing/2016/SVG/main" r:embed="rId8"/>
                </a:ext>
              </a:extLst>
            </a:blip>
            <a:stretch>
              <a:fillRect/>
            </a:stretch>
          </a:blipFill>
        </p:spPr>
        <p:txBody>
          <a:bodyPr/>
          <a:lstStyle/>
          <a:p>
            <a:pPr defTabSz="914429">
              <a:defRPr/>
            </a:pPr>
            <a:endParaRPr lang="en-GB" sz="1801">
              <a:solidFill>
                <a:prstClr val="black"/>
              </a:solidFill>
              <a:latin typeface="Calibri"/>
            </a:endParaRPr>
          </a:p>
        </p:txBody>
      </p:sp>
      <p:sp>
        <p:nvSpPr>
          <p:cNvPr id="43" name="Freeform 21">
            <a:extLst>
              <a:ext uri="{FF2B5EF4-FFF2-40B4-BE49-F238E27FC236}">
                <a16:creationId xmlns:a16="http://schemas.microsoft.com/office/drawing/2014/main" id="{05E6DABA-94EF-0223-AD4E-6046CFEEE4C0}"/>
              </a:ext>
            </a:extLst>
          </p:cNvPr>
          <p:cNvSpPr>
            <a:spLocks noGrp="1" noRot="1" noMove="1" noResize="1" noEditPoints="1" noAdjustHandles="1" noChangeArrowheads="1" noChangeShapeType="1"/>
          </p:cNvSpPr>
          <p:nvPr/>
        </p:nvSpPr>
        <p:spPr>
          <a:xfrm rot="-2855083">
            <a:off x="4604945" y="6568121"/>
            <a:ext cx="532191" cy="532191"/>
          </a:xfrm>
          <a:custGeom>
            <a:avLst/>
            <a:gdLst/>
            <a:ahLst/>
            <a:cxnLst/>
            <a:rect l="l" t="t" r="r" b="b"/>
            <a:pathLst>
              <a:path w="532191" h="532191">
                <a:moveTo>
                  <a:pt x="0" y="0"/>
                </a:moveTo>
                <a:lnTo>
                  <a:pt x="532190" y="0"/>
                </a:lnTo>
                <a:lnTo>
                  <a:pt x="532190" y="532191"/>
                </a:lnTo>
                <a:lnTo>
                  <a:pt x="0" y="53219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9">
              <a:defRPr/>
            </a:pPr>
            <a:endParaRPr lang="en-GB" sz="1801">
              <a:solidFill>
                <a:prstClr val="black"/>
              </a:solidFill>
              <a:latin typeface="Calibri"/>
            </a:endParaRPr>
          </a:p>
        </p:txBody>
      </p:sp>
      <p:sp>
        <p:nvSpPr>
          <p:cNvPr id="44" name="Freeform 22">
            <a:extLst>
              <a:ext uri="{FF2B5EF4-FFF2-40B4-BE49-F238E27FC236}">
                <a16:creationId xmlns:a16="http://schemas.microsoft.com/office/drawing/2014/main" id="{0F05049C-6A2A-E510-2337-2AC08DF35699}"/>
              </a:ext>
            </a:extLst>
          </p:cNvPr>
          <p:cNvSpPr>
            <a:spLocks noGrp="1" noRot="1" noMove="1" noResize="1" noEditPoints="1" noAdjustHandles="1" noChangeArrowheads="1" noChangeShapeType="1"/>
          </p:cNvSpPr>
          <p:nvPr/>
        </p:nvSpPr>
        <p:spPr>
          <a:xfrm rot="-2855083">
            <a:off x="8159311" y="4778042"/>
            <a:ext cx="215545" cy="215545"/>
          </a:xfrm>
          <a:custGeom>
            <a:avLst/>
            <a:gdLst/>
            <a:ahLst/>
            <a:cxnLst/>
            <a:rect l="l" t="t" r="r" b="b"/>
            <a:pathLst>
              <a:path w="215545" h="215545">
                <a:moveTo>
                  <a:pt x="0" y="0"/>
                </a:moveTo>
                <a:lnTo>
                  <a:pt x="215546" y="0"/>
                </a:lnTo>
                <a:lnTo>
                  <a:pt x="215546" y="215546"/>
                </a:lnTo>
                <a:lnTo>
                  <a:pt x="0" y="2155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9">
              <a:defRPr/>
            </a:pPr>
            <a:endParaRPr lang="en-GB" sz="1801">
              <a:solidFill>
                <a:prstClr val="black"/>
              </a:solidFill>
              <a:latin typeface="Calibri"/>
            </a:endParaRPr>
          </a:p>
        </p:txBody>
      </p:sp>
      <p:sp>
        <p:nvSpPr>
          <p:cNvPr id="2" name="Freeform 9">
            <a:extLst>
              <a:ext uri="{FF2B5EF4-FFF2-40B4-BE49-F238E27FC236}">
                <a16:creationId xmlns:a16="http://schemas.microsoft.com/office/drawing/2014/main" id="{11A26B2E-2ECA-3E28-B610-CFF168890D2D}"/>
              </a:ext>
            </a:extLst>
          </p:cNvPr>
          <p:cNvSpPr>
            <a:spLocks noGrp="1" noRot="1" noMove="1" noResize="1" noEditPoints="1" noAdjustHandles="1" noChangeArrowheads="1" noChangeShapeType="1"/>
          </p:cNvSpPr>
          <p:nvPr/>
        </p:nvSpPr>
        <p:spPr>
          <a:xfrm rot="-3332679">
            <a:off x="10371537" y="-1709249"/>
            <a:ext cx="3508907" cy="4114922"/>
          </a:xfrm>
          <a:custGeom>
            <a:avLst/>
            <a:gdLst/>
            <a:ahLst/>
            <a:cxnLst/>
            <a:rect l="l" t="t" r="r" b="b"/>
            <a:pathLst>
              <a:path w="3289600" h="3857739">
                <a:moveTo>
                  <a:pt x="0" y="0"/>
                </a:moveTo>
                <a:lnTo>
                  <a:pt x="3289599" y="0"/>
                </a:lnTo>
                <a:lnTo>
                  <a:pt x="3289599" y="3857740"/>
                </a:lnTo>
                <a:lnTo>
                  <a:pt x="0" y="385774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975390">
              <a:defRPr/>
            </a:pPr>
            <a:endParaRPr lang="en-GB" sz="1920">
              <a:solidFill>
                <a:prstClr val="black"/>
              </a:solidFill>
              <a:latin typeface="Calibri"/>
            </a:endParaRPr>
          </a:p>
        </p:txBody>
      </p:sp>
      <p:sp>
        <p:nvSpPr>
          <p:cNvPr id="3" name="Freeform 10">
            <a:extLst>
              <a:ext uri="{FF2B5EF4-FFF2-40B4-BE49-F238E27FC236}">
                <a16:creationId xmlns:a16="http://schemas.microsoft.com/office/drawing/2014/main" id="{306DAA8C-E18A-81F1-85DC-D063322F84D3}"/>
              </a:ext>
            </a:extLst>
          </p:cNvPr>
          <p:cNvSpPr>
            <a:spLocks noGrp="1" noRot="1" noMove="1" noResize="1" noEditPoints="1" noAdjustHandles="1" noChangeArrowheads="1" noChangeShapeType="1"/>
          </p:cNvSpPr>
          <p:nvPr/>
        </p:nvSpPr>
        <p:spPr>
          <a:xfrm>
            <a:off x="11540083" y="590614"/>
            <a:ext cx="2548971" cy="1398748"/>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75390">
              <a:defRPr/>
            </a:pPr>
            <a:endParaRPr lang="en-GB" sz="1920">
              <a:solidFill>
                <a:prstClr val="black"/>
              </a:solidFill>
              <a:latin typeface="Calibri"/>
            </a:endParaRPr>
          </a:p>
        </p:txBody>
      </p:sp>
      <p:sp>
        <p:nvSpPr>
          <p:cNvPr id="4" name="Freeform 7">
            <a:extLst>
              <a:ext uri="{FF2B5EF4-FFF2-40B4-BE49-F238E27FC236}">
                <a16:creationId xmlns:a16="http://schemas.microsoft.com/office/drawing/2014/main" id="{B23E808D-BCC5-5D12-1F9C-0CE01754208D}"/>
              </a:ext>
            </a:extLst>
          </p:cNvPr>
          <p:cNvSpPr>
            <a:spLocks noGrp="1" noRot="1" noMove="1" noResize="1" noEditPoints="1" noAdjustHandles="1" noChangeArrowheads="1" noChangeShapeType="1"/>
          </p:cNvSpPr>
          <p:nvPr/>
        </p:nvSpPr>
        <p:spPr>
          <a:xfrm>
            <a:off x="-1714113" y="-904396"/>
            <a:ext cx="4002218" cy="3980387"/>
          </a:xfrm>
          <a:custGeom>
            <a:avLst/>
            <a:gdLst/>
            <a:ahLst/>
            <a:cxnLst/>
            <a:rect l="l" t="t" r="r" b="b"/>
            <a:pathLst>
              <a:path w="3752079" h="3731613">
                <a:moveTo>
                  <a:pt x="0" y="0"/>
                </a:moveTo>
                <a:lnTo>
                  <a:pt x="3752079" y="0"/>
                </a:lnTo>
                <a:lnTo>
                  <a:pt x="3752079" y="3731613"/>
                </a:lnTo>
                <a:lnTo>
                  <a:pt x="0" y="373161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975390">
              <a:defRPr/>
            </a:pPr>
            <a:endParaRPr lang="en-GB" sz="1920">
              <a:solidFill>
                <a:prstClr val="black"/>
              </a:solidFill>
              <a:latin typeface="Calibri"/>
            </a:endParaRPr>
          </a:p>
        </p:txBody>
      </p:sp>
      <p:grpSp>
        <p:nvGrpSpPr>
          <p:cNvPr id="26" name="Group 25">
            <a:extLst>
              <a:ext uri="{FF2B5EF4-FFF2-40B4-BE49-F238E27FC236}">
                <a16:creationId xmlns:a16="http://schemas.microsoft.com/office/drawing/2014/main" id="{20343181-955C-8126-98F6-615E33123E71}"/>
              </a:ext>
            </a:extLst>
          </p:cNvPr>
          <p:cNvGrpSpPr>
            <a:grpSpLocks noGrp="1" noUngrp="1" noRot="1" noMove="1" noResize="1"/>
          </p:cNvGrpSpPr>
          <p:nvPr/>
        </p:nvGrpSpPr>
        <p:grpSpPr>
          <a:xfrm>
            <a:off x="424320" y="780288"/>
            <a:ext cx="1133499" cy="1168655"/>
            <a:chOff x="397800" y="731520"/>
            <a:chExt cx="1062655" cy="1095614"/>
          </a:xfrm>
        </p:grpSpPr>
        <p:sp>
          <p:nvSpPr>
            <p:cNvPr id="6" name="Freeform 15">
              <a:extLst>
                <a:ext uri="{FF2B5EF4-FFF2-40B4-BE49-F238E27FC236}">
                  <a16:creationId xmlns:a16="http://schemas.microsoft.com/office/drawing/2014/main" id="{EE135E55-9D7B-96D6-37E1-DB98E8108DA5}"/>
                </a:ext>
              </a:extLst>
            </p:cNvPr>
            <p:cNvSpPr>
              <a:spLocks noGrp="1" noRot="1" noMove="1" noResize="1" noEditPoints="1" noAdjustHandles="1" noChangeArrowheads="1" noChangeShapeType="1"/>
            </p:cNvSpPr>
            <p:nvPr/>
          </p:nvSpPr>
          <p:spPr>
            <a:xfrm>
              <a:off x="965012" y="832591"/>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975390">
                <a:defRPr/>
              </a:pPr>
              <a:endParaRPr lang="en-GB" sz="1920">
                <a:solidFill>
                  <a:prstClr val="black"/>
                </a:solidFill>
                <a:latin typeface="Calibri"/>
              </a:endParaRPr>
            </a:p>
          </p:txBody>
        </p:sp>
        <p:sp>
          <p:nvSpPr>
            <p:cNvPr id="7" name="Freeform 16">
              <a:extLst>
                <a:ext uri="{FF2B5EF4-FFF2-40B4-BE49-F238E27FC236}">
                  <a16:creationId xmlns:a16="http://schemas.microsoft.com/office/drawing/2014/main" id="{DC3A1C5C-4A7A-FF40-F0D9-D9FB215BC85A}"/>
                </a:ext>
              </a:extLst>
            </p:cNvPr>
            <p:cNvSpPr>
              <a:spLocks noGrp="1" noRot="1" noMove="1" noResize="1" noEditPoints="1" noAdjustHandles="1" noChangeArrowheads="1" noChangeShapeType="1"/>
            </p:cNvSpPr>
            <p:nvPr/>
          </p:nvSpPr>
          <p:spPr>
            <a:xfrm>
              <a:off x="397800" y="1328035"/>
              <a:ext cx="499099" cy="499099"/>
            </a:xfrm>
            <a:custGeom>
              <a:avLst/>
              <a:gdLst/>
              <a:ahLst/>
              <a:cxnLst/>
              <a:rect l="l" t="t" r="r" b="b"/>
              <a:pathLst>
                <a:path w="665466" h="665466">
                  <a:moveTo>
                    <a:pt x="0" y="0"/>
                  </a:moveTo>
                  <a:lnTo>
                    <a:pt x="665466" y="0"/>
                  </a:lnTo>
                  <a:lnTo>
                    <a:pt x="665466" y="665466"/>
                  </a:lnTo>
                  <a:lnTo>
                    <a:pt x="0" y="66546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75390">
                <a:defRPr/>
              </a:pPr>
              <a:endParaRPr lang="en-GB" sz="1920">
                <a:solidFill>
                  <a:prstClr val="black"/>
                </a:solidFill>
                <a:latin typeface="Calibri"/>
              </a:endParaRPr>
            </a:p>
          </p:txBody>
        </p:sp>
        <p:sp>
          <p:nvSpPr>
            <p:cNvPr id="8" name="Freeform 17">
              <a:extLst>
                <a:ext uri="{FF2B5EF4-FFF2-40B4-BE49-F238E27FC236}">
                  <a16:creationId xmlns:a16="http://schemas.microsoft.com/office/drawing/2014/main" id="{7D85E00F-CEEE-0A9D-BD5D-9373F13D79B0}"/>
                </a:ext>
              </a:extLst>
            </p:cNvPr>
            <p:cNvSpPr>
              <a:spLocks noGrp="1" noRot="1" noMove="1" noResize="1" noEditPoints="1" noAdjustHandles="1" noChangeArrowheads="1" noChangeShapeType="1"/>
            </p:cNvSpPr>
            <p:nvPr/>
          </p:nvSpPr>
          <p:spPr>
            <a:xfrm>
              <a:off x="546278" y="731520"/>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75390">
                <a:defRPr/>
              </a:pPr>
              <a:endParaRPr lang="en-GB" sz="1920">
                <a:solidFill>
                  <a:prstClr val="black"/>
                </a:solidFill>
                <a:latin typeface="Calibri"/>
              </a:endParaRPr>
            </a:p>
          </p:txBody>
        </p:sp>
      </p:grpSp>
      <p:sp>
        <p:nvSpPr>
          <p:cNvPr id="9" name="Freeform 19">
            <a:extLst>
              <a:ext uri="{FF2B5EF4-FFF2-40B4-BE49-F238E27FC236}">
                <a16:creationId xmlns:a16="http://schemas.microsoft.com/office/drawing/2014/main" id="{B543709F-B3B5-4B70-15AC-DAB0B5477D92}"/>
              </a:ext>
            </a:extLst>
          </p:cNvPr>
          <p:cNvSpPr>
            <a:spLocks noGrp="1" noRot="1" noMove="1" noResize="1" noEditPoints="1" noAdjustHandles="1" noChangeArrowheads="1" noChangeShapeType="1"/>
          </p:cNvSpPr>
          <p:nvPr/>
        </p:nvSpPr>
        <p:spPr>
          <a:xfrm>
            <a:off x="2288104" y="-857757"/>
            <a:ext cx="2548971" cy="1398748"/>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75390">
              <a:defRPr/>
            </a:pPr>
            <a:endParaRPr lang="en-GB" sz="1920">
              <a:solidFill>
                <a:prstClr val="black"/>
              </a:solidFill>
              <a:latin typeface="Calibri"/>
            </a:endParaRPr>
          </a:p>
        </p:txBody>
      </p:sp>
      <p:sp>
        <p:nvSpPr>
          <p:cNvPr id="10" name="Freeform 3">
            <a:extLst>
              <a:ext uri="{FF2B5EF4-FFF2-40B4-BE49-F238E27FC236}">
                <a16:creationId xmlns:a16="http://schemas.microsoft.com/office/drawing/2014/main" id="{492264D5-9369-1209-36B2-E58C6BDF1D99}"/>
              </a:ext>
            </a:extLst>
          </p:cNvPr>
          <p:cNvSpPr>
            <a:spLocks noGrp="1" noRot="1" noMove="1" noResize="1" noEditPoints="1" noAdjustHandles="1" noChangeArrowheads="1" noChangeShapeType="1"/>
          </p:cNvSpPr>
          <p:nvPr/>
        </p:nvSpPr>
        <p:spPr>
          <a:xfrm rot="-3332679">
            <a:off x="-882515" y="5092655"/>
            <a:ext cx="3747169" cy="4394334"/>
          </a:xfrm>
          <a:custGeom>
            <a:avLst/>
            <a:gdLst/>
            <a:ahLst/>
            <a:cxnLst/>
            <a:rect l="l" t="t" r="r" b="b"/>
            <a:pathLst>
              <a:path w="3512971" h="4119688">
                <a:moveTo>
                  <a:pt x="0" y="0"/>
                </a:moveTo>
                <a:lnTo>
                  <a:pt x="3512971" y="0"/>
                </a:lnTo>
                <a:lnTo>
                  <a:pt x="3512971" y="4119688"/>
                </a:lnTo>
                <a:lnTo>
                  <a:pt x="0" y="411968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975390">
              <a:defRPr/>
            </a:pPr>
            <a:endParaRPr lang="en-GB" sz="1920">
              <a:solidFill>
                <a:prstClr val="black"/>
              </a:solidFill>
              <a:latin typeface="Calibri"/>
            </a:endParaRPr>
          </a:p>
        </p:txBody>
      </p:sp>
      <p:sp>
        <p:nvSpPr>
          <p:cNvPr id="11" name="Freeform 27">
            <a:extLst>
              <a:ext uri="{FF2B5EF4-FFF2-40B4-BE49-F238E27FC236}">
                <a16:creationId xmlns:a16="http://schemas.microsoft.com/office/drawing/2014/main" id="{AF2BD17C-0881-D7A7-A4A7-11E776480AAC}"/>
              </a:ext>
            </a:extLst>
          </p:cNvPr>
          <p:cNvSpPr>
            <a:spLocks noGrp="1" noRot="1" noMove="1" noResize="1" noEditPoints="1" noAdjustHandles="1" noChangeArrowheads="1" noChangeShapeType="1"/>
          </p:cNvSpPr>
          <p:nvPr/>
        </p:nvSpPr>
        <p:spPr>
          <a:xfrm>
            <a:off x="-1168916" y="6590448"/>
            <a:ext cx="2548971" cy="1398748"/>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75390">
              <a:defRPr/>
            </a:pPr>
            <a:endParaRPr lang="en-GB" sz="1920">
              <a:solidFill>
                <a:prstClr val="black"/>
              </a:solidFill>
              <a:latin typeface="Calibri"/>
            </a:endParaRPr>
          </a:p>
        </p:txBody>
      </p:sp>
      <p:sp>
        <p:nvSpPr>
          <p:cNvPr id="18" name="Freeform 8">
            <a:extLst>
              <a:ext uri="{FF2B5EF4-FFF2-40B4-BE49-F238E27FC236}">
                <a16:creationId xmlns:a16="http://schemas.microsoft.com/office/drawing/2014/main" id="{4640BF49-6208-9523-75ED-C629116CB671}"/>
              </a:ext>
            </a:extLst>
          </p:cNvPr>
          <p:cNvSpPr>
            <a:spLocks noGrp="1" noRot="1" noMove="1" noResize="1" noEditPoints="1" noAdjustHandles="1" noChangeArrowheads="1" noChangeShapeType="1"/>
          </p:cNvSpPr>
          <p:nvPr/>
        </p:nvSpPr>
        <p:spPr>
          <a:xfrm>
            <a:off x="10219979" y="4356287"/>
            <a:ext cx="4498934" cy="4474395"/>
          </a:xfrm>
          <a:custGeom>
            <a:avLst/>
            <a:gdLst/>
            <a:ahLst/>
            <a:cxnLst/>
            <a:rect l="l" t="t" r="r" b="b"/>
            <a:pathLst>
              <a:path w="4217751" h="4194745">
                <a:moveTo>
                  <a:pt x="0" y="0"/>
                </a:moveTo>
                <a:lnTo>
                  <a:pt x="4217751" y="0"/>
                </a:lnTo>
                <a:lnTo>
                  <a:pt x="4217751" y="4194745"/>
                </a:lnTo>
                <a:lnTo>
                  <a:pt x="0" y="419474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975390">
              <a:defRPr/>
            </a:pPr>
            <a:endParaRPr lang="en-GB" sz="1920">
              <a:solidFill>
                <a:prstClr val="black"/>
              </a:solidFill>
              <a:latin typeface="Calibri"/>
            </a:endParaRPr>
          </a:p>
        </p:txBody>
      </p:sp>
      <p:grpSp>
        <p:nvGrpSpPr>
          <p:cNvPr id="27" name="Group 26">
            <a:extLst>
              <a:ext uri="{FF2B5EF4-FFF2-40B4-BE49-F238E27FC236}">
                <a16:creationId xmlns:a16="http://schemas.microsoft.com/office/drawing/2014/main" id="{8BC55862-E8DB-9046-A3D4-85C6F0E5FCB9}"/>
              </a:ext>
            </a:extLst>
          </p:cNvPr>
          <p:cNvGrpSpPr>
            <a:grpSpLocks noGrp="1" noUngrp="1" noRot="1" noMove="1" noResize="1"/>
          </p:cNvGrpSpPr>
          <p:nvPr/>
        </p:nvGrpSpPr>
        <p:grpSpPr>
          <a:xfrm>
            <a:off x="10365727" y="6059473"/>
            <a:ext cx="774492" cy="1169937"/>
            <a:chOff x="9717869" y="5680756"/>
            <a:chExt cx="726086" cy="1096816"/>
          </a:xfrm>
        </p:grpSpPr>
        <p:sp>
          <p:nvSpPr>
            <p:cNvPr id="20" name="Freeform 12">
              <a:extLst>
                <a:ext uri="{FF2B5EF4-FFF2-40B4-BE49-F238E27FC236}">
                  <a16:creationId xmlns:a16="http://schemas.microsoft.com/office/drawing/2014/main" id="{DF90033B-B109-AAEC-0E90-DA040073C5D8}"/>
                </a:ext>
              </a:extLst>
            </p:cNvPr>
            <p:cNvSpPr>
              <a:spLocks noGrp="1" noRot="1" noMove="1" noResize="1" noEditPoints="1" noAdjustHandles="1" noChangeArrowheads="1" noChangeShapeType="1"/>
            </p:cNvSpPr>
            <p:nvPr/>
          </p:nvSpPr>
          <p:spPr>
            <a:xfrm rot="2590484">
              <a:off x="9948512" y="5680756"/>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975390">
                <a:defRPr/>
              </a:pPr>
              <a:endParaRPr lang="en-GB" sz="1920">
                <a:solidFill>
                  <a:prstClr val="black"/>
                </a:solidFill>
                <a:latin typeface="Calibri"/>
              </a:endParaRPr>
            </a:p>
          </p:txBody>
        </p:sp>
        <p:sp>
          <p:nvSpPr>
            <p:cNvPr id="21" name="Freeform 13">
              <a:extLst>
                <a:ext uri="{FF2B5EF4-FFF2-40B4-BE49-F238E27FC236}">
                  <a16:creationId xmlns:a16="http://schemas.microsoft.com/office/drawing/2014/main" id="{E6ADBDAB-30B5-39C8-AB96-8B32C1F152A9}"/>
                </a:ext>
              </a:extLst>
            </p:cNvPr>
            <p:cNvSpPr>
              <a:spLocks noGrp="1" noRot="1" noMove="1" noResize="1" noEditPoints="1" noAdjustHandles="1" noChangeArrowheads="1" noChangeShapeType="1"/>
            </p:cNvSpPr>
            <p:nvPr/>
          </p:nvSpPr>
          <p:spPr>
            <a:xfrm>
              <a:off x="9717869" y="6427418"/>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75390">
                <a:defRPr/>
              </a:pPr>
              <a:endParaRPr lang="en-GB" sz="1920">
                <a:solidFill>
                  <a:prstClr val="black"/>
                </a:solidFill>
                <a:latin typeface="Calibri"/>
              </a:endParaRPr>
            </a:p>
          </p:txBody>
        </p:sp>
      </p:grpSp>
      <p:sp>
        <p:nvSpPr>
          <p:cNvPr id="22" name="Freeform 18">
            <a:extLst>
              <a:ext uri="{FF2B5EF4-FFF2-40B4-BE49-F238E27FC236}">
                <a16:creationId xmlns:a16="http://schemas.microsoft.com/office/drawing/2014/main" id="{72FB2937-D0C4-A585-9AE2-4BCDE4E1D427}"/>
              </a:ext>
            </a:extLst>
          </p:cNvPr>
          <p:cNvSpPr>
            <a:spLocks noGrp="1" noRot="1" noMove="1" noResize="1" noEditPoints="1" noAdjustHandles="1" noChangeArrowheads="1" noChangeShapeType="1"/>
          </p:cNvSpPr>
          <p:nvPr/>
        </p:nvSpPr>
        <p:spPr>
          <a:xfrm>
            <a:off x="11385449" y="5482086"/>
            <a:ext cx="215619" cy="215619"/>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75390">
              <a:defRPr/>
            </a:pPr>
            <a:endParaRPr lang="en-GB" sz="1920">
              <a:solidFill>
                <a:prstClr val="black"/>
              </a:solidFill>
              <a:latin typeface="Calibri"/>
            </a:endParaRPr>
          </a:p>
        </p:txBody>
      </p:sp>
      <p:sp>
        <p:nvSpPr>
          <p:cNvPr id="23" name="Freeform 23">
            <a:extLst>
              <a:ext uri="{FF2B5EF4-FFF2-40B4-BE49-F238E27FC236}">
                <a16:creationId xmlns:a16="http://schemas.microsoft.com/office/drawing/2014/main" id="{5D68300C-A666-2014-DFC8-6814EC7917A0}"/>
              </a:ext>
            </a:extLst>
          </p:cNvPr>
          <p:cNvSpPr>
            <a:spLocks noGrp="1" noRot="1" noMove="1" noResize="1" noEditPoints="1" noAdjustHandles="1" noChangeArrowheads="1" noChangeShapeType="1"/>
          </p:cNvSpPr>
          <p:nvPr/>
        </p:nvSpPr>
        <p:spPr>
          <a:xfrm>
            <a:off x="11315247" y="6228505"/>
            <a:ext cx="649931" cy="842164"/>
          </a:xfrm>
          <a:custGeom>
            <a:avLst/>
            <a:gdLst/>
            <a:ahLst/>
            <a:cxnLst/>
            <a:rect l="l" t="t" r="r" b="b"/>
            <a:pathLst>
              <a:path w="609310" h="789529">
                <a:moveTo>
                  <a:pt x="0" y="0"/>
                </a:moveTo>
                <a:lnTo>
                  <a:pt x="609310" y="0"/>
                </a:lnTo>
                <a:lnTo>
                  <a:pt x="609310" y="789528"/>
                </a:lnTo>
                <a:lnTo>
                  <a:pt x="0" y="789528"/>
                </a:lnTo>
                <a:lnTo>
                  <a:pt x="0" y="0"/>
                </a:lnTo>
                <a:close/>
              </a:path>
            </a:pathLst>
          </a:custGeom>
          <a:blipFill>
            <a:blip r:embed="rId14"/>
            <a:stretch>
              <a:fillRect/>
            </a:stretch>
          </a:blipFill>
        </p:spPr>
        <p:txBody>
          <a:bodyPr/>
          <a:lstStyle/>
          <a:p>
            <a:pPr defTabSz="975390">
              <a:defRPr/>
            </a:pPr>
            <a:endParaRPr lang="en-GB" sz="1920">
              <a:solidFill>
                <a:prstClr val="black"/>
              </a:solidFill>
              <a:latin typeface="Calibri"/>
            </a:endParaRPr>
          </a:p>
        </p:txBody>
      </p:sp>
      <p:sp>
        <p:nvSpPr>
          <p:cNvPr id="48" name="TextBox 24">
            <a:extLst>
              <a:ext uri="{FF2B5EF4-FFF2-40B4-BE49-F238E27FC236}">
                <a16:creationId xmlns:a16="http://schemas.microsoft.com/office/drawing/2014/main" id="{4F0A8BA2-9BFA-FD21-BF07-1966C5CB955F}"/>
              </a:ext>
            </a:extLst>
          </p:cNvPr>
          <p:cNvSpPr txBox="1"/>
          <p:nvPr/>
        </p:nvSpPr>
        <p:spPr>
          <a:xfrm>
            <a:off x="2363130" y="1463384"/>
            <a:ext cx="8278541" cy="969624"/>
          </a:xfrm>
          <a:prstGeom prst="rect">
            <a:avLst/>
          </a:prstGeom>
        </p:spPr>
        <p:txBody>
          <a:bodyPr lIns="0" tIns="0" rIns="0" bIns="0" rtlCol="0" anchor="t">
            <a:spAutoFit/>
          </a:bodyPr>
          <a:lstStyle/>
          <a:p>
            <a:pPr algn="ctr" defTabSz="914429">
              <a:lnSpc>
                <a:spcPts val="7769"/>
              </a:lnSpc>
              <a:defRPr/>
            </a:pPr>
            <a:r>
              <a:rPr lang="en-US" sz="6112" b="1" dirty="0">
                <a:solidFill>
                  <a:srgbClr val="000000"/>
                </a:solidFill>
                <a:latin typeface="Poppins Bold"/>
              </a:rPr>
              <a:t>MYTH</a:t>
            </a:r>
          </a:p>
        </p:txBody>
      </p:sp>
      <p:sp>
        <p:nvSpPr>
          <p:cNvPr id="49" name="TextBox 25">
            <a:extLst>
              <a:ext uri="{FF2B5EF4-FFF2-40B4-BE49-F238E27FC236}">
                <a16:creationId xmlns:a16="http://schemas.microsoft.com/office/drawing/2014/main" id="{41B839FC-0DCC-8327-44B6-C9E9CAA9B1BB}"/>
              </a:ext>
            </a:extLst>
          </p:cNvPr>
          <p:cNvSpPr txBox="1"/>
          <p:nvPr/>
        </p:nvSpPr>
        <p:spPr>
          <a:xfrm>
            <a:off x="2363130" y="2359600"/>
            <a:ext cx="8278541" cy="774186"/>
          </a:xfrm>
          <a:prstGeom prst="rect">
            <a:avLst/>
          </a:prstGeom>
        </p:spPr>
        <p:txBody>
          <a:bodyPr lIns="0" tIns="0" rIns="0" bIns="0" rtlCol="0" anchor="t">
            <a:spAutoFit/>
          </a:bodyPr>
          <a:lstStyle/>
          <a:p>
            <a:pPr algn="ctr" defTabSz="914429">
              <a:lnSpc>
                <a:spcPts val="5600"/>
              </a:lnSpc>
              <a:defRPr/>
            </a:pPr>
            <a:r>
              <a:rPr lang="en-US" sz="6560" b="1" dirty="0">
                <a:solidFill>
                  <a:srgbClr val="000000"/>
                </a:solidFill>
                <a:latin typeface="Poppins Bold"/>
              </a:rPr>
              <a:t>BUSTING</a:t>
            </a:r>
          </a:p>
        </p:txBody>
      </p:sp>
      <p:sp>
        <p:nvSpPr>
          <p:cNvPr id="50" name="TextBox 26">
            <a:extLst>
              <a:ext uri="{FF2B5EF4-FFF2-40B4-BE49-F238E27FC236}">
                <a16:creationId xmlns:a16="http://schemas.microsoft.com/office/drawing/2014/main" id="{BEBB7702-0C6C-8C6B-32A5-744033AAA3B8}"/>
              </a:ext>
            </a:extLst>
          </p:cNvPr>
          <p:cNvSpPr txBox="1"/>
          <p:nvPr/>
        </p:nvSpPr>
        <p:spPr>
          <a:xfrm>
            <a:off x="2351110" y="2935227"/>
            <a:ext cx="8290560" cy="1007135"/>
          </a:xfrm>
          <a:prstGeom prst="rect">
            <a:avLst/>
          </a:prstGeom>
        </p:spPr>
        <p:txBody>
          <a:bodyPr lIns="0" tIns="0" rIns="0" bIns="0" rtlCol="0" anchor="t">
            <a:spAutoFit/>
          </a:bodyPr>
          <a:lstStyle/>
          <a:p>
            <a:pPr algn="ctr" defTabSz="914429">
              <a:lnSpc>
                <a:spcPts val="7559"/>
              </a:lnSpc>
              <a:defRPr/>
            </a:pPr>
            <a:r>
              <a:rPr lang="en-US" sz="7179" dirty="0">
                <a:solidFill>
                  <a:srgbClr val="C22A62"/>
                </a:solidFill>
                <a:latin typeface="Pacifico"/>
              </a:rPr>
              <a:t>Higher Education</a:t>
            </a:r>
          </a:p>
        </p:txBody>
      </p:sp>
      <p:pic>
        <p:nvPicPr>
          <p:cNvPr id="19" name="Audio 18">
            <a:hlinkClick r:id="" action="ppaction://media"/>
            <a:extLst>
              <a:ext uri="{FF2B5EF4-FFF2-40B4-BE49-F238E27FC236}">
                <a16:creationId xmlns:a16="http://schemas.microsoft.com/office/drawing/2014/main" id="{470C84C3-1A9C-607D-0379-C63BDDD5B219}"/>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220000" t="-220000" r="-220000" b="-220000"/>
          <a:stretch>
            <a:fillRect/>
          </a:stretch>
        </p:blipFill>
        <p:spPr>
          <a:xfrm>
            <a:off x="10722458" y="5032858"/>
            <a:ext cx="2194560" cy="2194560"/>
          </a:xfrm>
          <a:prstGeom prst="ellipse">
            <a:avLst/>
          </a:prstGeom>
        </p:spPr>
      </p:pic>
    </p:spTree>
    <p:extLst>
      <p:ext uri="{BB962C8B-B14F-4D97-AF65-F5344CB8AC3E}">
        <p14:creationId xmlns:p14="http://schemas.microsoft.com/office/powerpoint/2010/main" val="1022011944"/>
      </p:ext>
    </p:extLst>
  </p:cSld>
  <p:clrMapOvr>
    <a:masterClrMapping/>
  </p:clrMapOvr>
  <mc:AlternateContent xmlns:mc="http://schemas.openxmlformats.org/markup-compatibility/2006">
    <mc:Choice xmlns:p14="http://schemas.microsoft.com/office/powerpoint/2010/main" Requires="p14">
      <p:transition spd="slow" p14:dur="2000" advTm="22222"/>
    </mc:Choice>
    <mc:Fallback>
      <p:transition spd="slow" advTm="22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DD7D9CE-38FF-2520-9C93-52B71F525E3D}"/>
              </a:ext>
            </a:extLst>
          </p:cNvPr>
          <p:cNvGrpSpPr>
            <a:grpSpLocks noGrp="1" noUngrp="1" noRot="1" noMove="1" noResize="1"/>
          </p:cNvGrpSpPr>
          <p:nvPr/>
        </p:nvGrpSpPr>
        <p:grpSpPr>
          <a:xfrm>
            <a:off x="-1037914" y="-2854234"/>
            <a:ext cx="14646642" cy="10169435"/>
            <a:chOff x="-1037915" y="-2854235"/>
            <a:chExt cx="14646642" cy="10169435"/>
          </a:xfrm>
        </p:grpSpPr>
        <p:grpSp>
          <p:nvGrpSpPr>
            <p:cNvPr id="19" name="Group 18">
              <a:extLst>
                <a:ext uri="{FF2B5EF4-FFF2-40B4-BE49-F238E27FC236}">
                  <a16:creationId xmlns:a16="http://schemas.microsoft.com/office/drawing/2014/main" id="{3C957D35-E630-9C4B-21B5-3DC4481002EE}"/>
                </a:ext>
              </a:extLst>
            </p:cNvPr>
            <p:cNvGrpSpPr>
              <a:grpSpLocks noGrp="1" noUngrp="1" noRot="1" noMove="1" noResize="1"/>
            </p:cNvGrpSpPr>
            <p:nvPr/>
          </p:nvGrpSpPr>
          <p:grpSpPr>
            <a:xfrm>
              <a:off x="-308978" y="-1520535"/>
              <a:ext cx="13917705" cy="8835735"/>
              <a:chOff x="-308978" y="-1520535"/>
              <a:chExt cx="13917705" cy="8835735"/>
            </a:xfrm>
          </p:grpSpPr>
          <p:sp>
            <p:nvSpPr>
              <p:cNvPr id="20" name="Freeform 2">
                <a:extLst>
                  <a:ext uri="{FF2B5EF4-FFF2-40B4-BE49-F238E27FC236}">
                    <a16:creationId xmlns:a16="http://schemas.microsoft.com/office/drawing/2014/main" id="{2EE91FD7-7151-2F1F-91E0-2F673C2E23BA}"/>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914429">
                  <a:defRPr/>
                </a:pPr>
                <a:endParaRPr lang="en-GB" sz="1801">
                  <a:solidFill>
                    <a:prstClr val="black"/>
                  </a:solidFill>
                  <a:latin typeface="Calibri"/>
                </a:endParaRPr>
              </a:p>
            </p:txBody>
          </p:sp>
          <p:grpSp>
            <p:nvGrpSpPr>
              <p:cNvPr id="21" name="Group 3">
                <a:extLst>
                  <a:ext uri="{FF2B5EF4-FFF2-40B4-BE49-F238E27FC236}">
                    <a16:creationId xmlns:a16="http://schemas.microsoft.com/office/drawing/2014/main" id="{AD2578A7-D3A2-A20D-4708-53EDD6033BB2}"/>
                  </a:ext>
                </a:extLst>
              </p:cNvPr>
              <p:cNvGrpSpPr>
                <a:grpSpLocks noGrp="1" noUngrp="1" noRot="1" noMove="1" noResize="1"/>
              </p:cNvGrpSpPr>
              <p:nvPr/>
            </p:nvGrpSpPr>
            <p:grpSpPr>
              <a:xfrm>
                <a:off x="-308978" y="-584243"/>
                <a:ext cx="4960668" cy="1311326"/>
                <a:chOff x="0" y="0"/>
                <a:chExt cx="6614223" cy="1748435"/>
              </a:xfrm>
            </p:grpSpPr>
            <p:sp>
              <p:nvSpPr>
                <p:cNvPr id="29" name="Freeform 4">
                  <a:extLst>
                    <a:ext uri="{FF2B5EF4-FFF2-40B4-BE49-F238E27FC236}">
                      <a16:creationId xmlns:a16="http://schemas.microsoft.com/office/drawing/2014/main" id="{02661368-708F-7002-A9DD-925386DBF790}"/>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9">
                    <a:defRPr/>
                  </a:pPr>
                  <a:endParaRPr lang="en-GB" sz="1801">
                    <a:solidFill>
                      <a:prstClr val="black"/>
                    </a:solidFill>
                    <a:latin typeface="Calibri"/>
                  </a:endParaRPr>
                </a:p>
              </p:txBody>
            </p:sp>
            <p:sp>
              <p:nvSpPr>
                <p:cNvPr id="30" name="Freeform 5">
                  <a:extLst>
                    <a:ext uri="{FF2B5EF4-FFF2-40B4-BE49-F238E27FC236}">
                      <a16:creationId xmlns:a16="http://schemas.microsoft.com/office/drawing/2014/main" id="{0915CD0D-427E-510C-11E7-BEE3C09A6600}"/>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9">
                    <a:defRPr/>
                  </a:pPr>
                  <a:endParaRPr lang="en-GB" sz="1801">
                    <a:solidFill>
                      <a:prstClr val="black"/>
                    </a:solidFill>
                    <a:latin typeface="Calibri"/>
                  </a:endParaRPr>
                </a:p>
              </p:txBody>
            </p:sp>
          </p:grpSp>
          <p:sp>
            <p:nvSpPr>
              <p:cNvPr id="22" name="Freeform 6">
                <a:extLst>
                  <a:ext uri="{FF2B5EF4-FFF2-40B4-BE49-F238E27FC236}">
                    <a16:creationId xmlns:a16="http://schemas.microsoft.com/office/drawing/2014/main" id="{85C78B1B-15B3-B6DA-6228-20C91B5D1C5C}"/>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9">
                  <a:defRPr/>
                </a:pPr>
                <a:endParaRPr lang="en-GB" sz="1801">
                  <a:solidFill>
                    <a:prstClr val="black"/>
                  </a:solidFill>
                  <a:latin typeface="Calibri"/>
                </a:endParaRPr>
              </a:p>
            </p:txBody>
          </p:sp>
          <p:sp>
            <p:nvSpPr>
              <p:cNvPr id="23" name="Freeform 7">
                <a:extLst>
                  <a:ext uri="{FF2B5EF4-FFF2-40B4-BE49-F238E27FC236}">
                    <a16:creationId xmlns:a16="http://schemas.microsoft.com/office/drawing/2014/main" id="{A062EAFE-A692-8FA8-8458-A90E55043565}"/>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914429">
                  <a:defRPr/>
                </a:pPr>
                <a:endParaRPr lang="en-GB" sz="1801">
                  <a:solidFill>
                    <a:prstClr val="black"/>
                  </a:solidFill>
                  <a:latin typeface="Calibri"/>
                </a:endParaRPr>
              </a:p>
            </p:txBody>
          </p:sp>
          <p:sp>
            <p:nvSpPr>
              <p:cNvPr id="24" name="Freeform 9">
                <a:extLst>
                  <a:ext uri="{FF2B5EF4-FFF2-40B4-BE49-F238E27FC236}">
                    <a16:creationId xmlns:a16="http://schemas.microsoft.com/office/drawing/2014/main" id="{D951B28A-F6A2-A9AC-E238-40D4E4667821}"/>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9">
                  <a:defRPr/>
                </a:pPr>
                <a:endParaRPr lang="en-GB" sz="1801">
                  <a:solidFill>
                    <a:prstClr val="black"/>
                  </a:solidFill>
                  <a:latin typeface="Calibri"/>
                </a:endParaRPr>
              </a:p>
            </p:txBody>
          </p:sp>
          <p:sp>
            <p:nvSpPr>
              <p:cNvPr id="25" name="Freeform 10">
                <a:extLst>
                  <a:ext uri="{FF2B5EF4-FFF2-40B4-BE49-F238E27FC236}">
                    <a16:creationId xmlns:a16="http://schemas.microsoft.com/office/drawing/2014/main" id="{6A730F9E-0BC9-84C4-FB0E-E08A3E83CEB5}"/>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9">
                  <a:defRPr/>
                </a:pPr>
                <a:endParaRPr lang="en-GB" sz="1801">
                  <a:solidFill>
                    <a:prstClr val="black"/>
                  </a:solidFill>
                  <a:latin typeface="Calibri"/>
                </a:endParaRPr>
              </a:p>
            </p:txBody>
          </p:sp>
          <p:sp>
            <p:nvSpPr>
              <p:cNvPr id="26" name="Freeform 11">
                <a:extLst>
                  <a:ext uri="{FF2B5EF4-FFF2-40B4-BE49-F238E27FC236}">
                    <a16:creationId xmlns:a16="http://schemas.microsoft.com/office/drawing/2014/main" id="{73E3B90A-D926-A55C-CC1A-789D9574F33C}"/>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914429">
                  <a:defRPr/>
                </a:pPr>
                <a:endParaRPr lang="en-GB" sz="1801">
                  <a:solidFill>
                    <a:prstClr val="black"/>
                  </a:solidFill>
                  <a:latin typeface="Calibri"/>
                </a:endParaRPr>
              </a:p>
            </p:txBody>
          </p:sp>
          <p:sp>
            <p:nvSpPr>
              <p:cNvPr id="27" name="Freeform 12">
                <a:extLst>
                  <a:ext uri="{FF2B5EF4-FFF2-40B4-BE49-F238E27FC236}">
                    <a16:creationId xmlns:a16="http://schemas.microsoft.com/office/drawing/2014/main" id="{AD8D9D1C-B13A-AF58-3B3F-D4AD87E311AD}"/>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9">
                  <a:defRPr/>
                </a:pPr>
                <a:endParaRPr lang="en-GB" sz="1801">
                  <a:solidFill>
                    <a:prstClr val="black"/>
                  </a:solidFill>
                  <a:latin typeface="Calibri"/>
                </a:endParaRPr>
              </a:p>
            </p:txBody>
          </p:sp>
          <p:sp>
            <p:nvSpPr>
              <p:cNvPr id="28" name="Freeform 13">
                <a:extLst>
                  <a:ext uri="{FF2B5EF4-FFF2-40B4-BE49-F238E27FC236}">
                    <a16:creationId xmlns:a16="http://schemas.microsoft.com/office/drawing/2014/main" id="{B5166019-38FF-624A-00A0-985924010E81}"/>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914429">
                  <a:defRPr/>
                </a:pPr>
                <a:endParaRPr lang="en-GB" sz="1801">
                  <a:solidFill>
                    <a:prstClr val="black"/>
                  </a:solidFill>
                  <a:latin typeface="Calibri"/>
                </a:endParaRPr>
              </a:p>
            </p:txBody>
          </p:sp>
        </p:grpSp>
        <p:sp>
          <p:nvSpPr>
            <p:cNvPr id="18" name="Freeform 8">
              <a:extLst>
                <a:ext uri="{FF2B5EF4-FFF2-40B4-BE49-F238E27FC236}">
                  <a16:creationId xmlns:a16="http://schemas.microsoft.com/office/drawing/2014/main" id="{C6F61615-371A-8724-B91C-F4F6FF3E6D60}"/>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14429">
                <a:defRPr/>
              </a:pPr>
              <a:endParaRPr lang="en-GB" sz="1801">
                <a:solidFill>
                  <a:prstClr val="black"/>
                </a:solidFill>
                <a:latin typeface="Calibri"/>
              </a:endParaRPr>
            </a:p>
          </p:txBody>
        </p:sp>
      </p:grpSp>
      <p:sp>
        <p:nvSpPr>
          <p:cNvPr id="13" name="Rectangle: Rounded Corners 12">
            <a:extLst>
              <a:ext uri="{FF2B5EF4-FFF2-40B4-BE49-F238E27FC236}">
                <a16:creationId xmlns:a16="http://schemas.microsoft.com/office/drawing/2014/main" id="{DA541DE6-65BB-3385-8F18-D5B48CE8685E}"/>
              </a:ext>
            </a:extLst>
          </p:cNvPr>
          <p:cNvSpPr/>
          <p:nvPr/>
        </p:nvSpPr>
        <p:spPr>
          <a:xfrm>
            <a:off x="1931000" y="1824191"/>
            <a:ext cx="9142800" cy="1260000"/>
          </a:xfrm>
          <a:prstGeom prst="roundRect">
            <a:avLst/>
          </a:prstGeom>
          <a:solidFill>
            <a:srgbClr val="1B95B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r>
              <a:rPr lang="en-GB" sz="2800" b="1" dirty="0">
                <a:solidFill>
                  <a:srgbClr val="FFFFFF"/>
                </a:solidFill>
              </a:rPr>
              <a:t>Better understanding of who Higher Education is for</a:t>
            </a:r>
          </a:p>
        </p:txBody>
      </p:sp>
      <p:sp>
        <p:nvSpPr>
          <p:cNvPr id="14" name="Rectangle: Rounded Corners 13">
            <a:extLst>
              <a:ext uri="{FF2B5EF4-FFF2-40B4-BE49-F238E27FC236}">
                <a16:creationId xmlns:a16="http://schemas.microsoft.com/office/drawing/2014/main" id="{FEB9BB59-65D0-8B66-8A71-12CA28A104AD}"/>
              </a:ext>
            </a:extLst>
          </p:cNvPr>
          <p:cNvSpPr/>
          <p:nvPr/>
        </p:nvSpPr>
        <p:spPr>
          <a:xfrm>
            <a:off x="1931000" y="5019945"/>
            <a:ext cx="9142800" cy="1260000"/>
          </a:xfrm>
          <a:prstGeom prst="roundRect">
            <a:avLst/>
          </a:prstGeom>
          <a:solidFill>
            <a:srgbClr val="FDB614"/>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r>
              <a:rPr lang="en-GB" sz="2800" b="1" dirty="0">
                <a:solidFill>
                  <a:srgbClr val="444543"/>
                </a:solidFill>
              </a:rPr>
              <a:t>Build confidence in decision making for the future</a:t>
            </a:r>
          </a:p>
        </p:txBody>
      </p:sp>
      <p:sp>
        <p:nvSpPr>
          <p:cNvPr id="15" name="Rectangle: Rounded Corners 14">
            <a:extLst>
              <a:ext uri="{FF2B5EF4-FFF2-40B4-BE49-F238E27FC236}">
                <a16:creationId xmlns:a16="http://schemas.microsoft.com/office/drawing/2014/main" id="{30717934-9B80-771D-9C68-07744F941681}"/>
              </a:ext>
            </a:extLst>
          </p:cNvPr>
          <p:cNvSpPr/>
          <p:nvPr/>
        </p:nvSpPr>
        <p:spPr>
          <a:xfrm>
            <a:off x="1931000" y="3422068"/>
            <a:ext cx="9142800" cy="1260000"/>
          </a:xfrm>
          <a:prstGeom prst="roundRect">
            <a:avLst/>
          </a:prstGeom>
          <a:solidFill>
            <a:srgbClr val="C22A6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r>
              <a:rPr lang="en-GB" sz="2800" b="1" dirty="0">
                <a:solidFill>
                  <a:srgbClr val="F8F8F8"/>
                </a:solidFill>
              </a:rPr>
              <a:t>Learn about funding, qualifications, and your future options</a:t>
            </a:r>
          </a:p>
        </p:txBody>
      </p:sp>
      <p:sp>
        <p:nvSpPr>
          <p:cNvPr id="16" name="Title 1">
            <a:extLst>
              <a:ext uri="{FF2B5EF4-FFF2-40B4-BE49-F238E27FC236}">
                <a16:creationId xmlns:a16="http://schemas.microsoft.com/office/drawing/2014/main" id="{8D419647-840B-11A7-4A51-E75AE3EB0A73}"/>
              </a:ext>
            </a:extLst>
          </p:cNvPr>
          <p:cNvSpPr txBox="1">
            <a:spLocks/>
          </p:cNvSpPr>
          <p:nvPr/>
        </p:nvSpPr>
        <p:spPr>
          <a:xfrm>
            <a:off x="2084002" y="434836"/>
            <a:ext cx="8836799" cy="824965"/>
          </a:xfrm>
          <a:prstGeom prst="rect">
            <a:avLst/>
          </a:prstGeom>
        </p:spPr>
        <p:txBody>
          <a:bodyPr vert="horz" lIns="0" tIns="0" rIns="0" bIns="0" rtlCol="0" anchor="ctr">
            <a:no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algn="ctr" defTabSz="457214"/>
            <a:r>
              <a:rPr lang="en-US" sz="4400" dirty="0">
                <a:solidFill>
                  <a:srgbClr val="C22A62"/>
                </a:solidFill>
                <a:latin typeface="Poppins Bold" panose="020B0604020202020204" charset="0"/>
                <a:cs typeface="Poppins Bold" panose="020B0604020202020204" charset="0"/>
              </a:rPr>
              <a:t>WHAT’S IN IT FOR ME?</a:t>
            </a:r>
          </a:p>
        </p:txBody>
      </p:sp>
      <p:pic>
        <p:nvPicPr>
          <p:cNvPr id="9" name="Audio 8">
            <a:hlinkClick r:id="" action="ppaction://media"/>
            <a:extLst>
              <a:ext uri="{FF2B5EF4-FFF2-40B4-BE49-F238E27FC236}">
                <a16:creationId xmlns:a16="http://schemas.microsoft.com/office/drawing/2014/main" id="{4FEE5CFA-E724-A46E-505F-F67333BE0E25}"/>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3888525317"/>
      </p:ext>
    </p:extLst>
  </p:cSld>
  <p:clrMapOvr>
    <a:masterClrMapping/>
  </p:clrMapOvr>
  <mc:AlternateContent xmlns:mc="http://schemas.openxmlformats.org/markup-compatibility/2006">
    <mc:Choice xmlns:p14="http://schemas.microsoft.com/office/powerpoint/2010/main" Requires="p14">
      <p:transition spd="slow" p14:dur="2000" advTm="16150"/>
    </mc:Choice>
    <mc:Fallback>
      <p:transition spd="slow" advTm="16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anim calcmode="lin" valueType="num">
                                      <p:cBhvr>
                                        <p:cTn id="12" dur="750" fill="hold"/>
                                        <p:tgtEl>
                                          <p:spTgt spid="13"/>
                                        </p:tgtEl>
                                        <p:attrNameLst>
                                          <p:attrName>ppt_x</p:attrName>
                                        </p:attrNameLst>
                                      </p:cBhvr>
                                      <p:tavLst>
                                        <p:tav tm="0">
                                          <p:val>
                                            <p:strVal val="#ppt_x"/>
                                          </p:val>
                                        </p:tav>
                                        <p:tav tm="100000">
                                          <p:val>
                                            <p:strVal val="#ppt_x"/>
                                          </p:val>
                                        </p:tav>
                                      </p:tavLst>
                                    </p:anim>
                                    <p:anim calcmode="lin" valueType="num">
                                      <p:cBhvr>
                                        <p:cTn id="13" dur="7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anim calcmode="lin" valueType="num">
                                      <p:cBhvr>
                                        <p:cTn id="24" dur="750" fill="hold"/>
                                        <p:tgtEl>
                                          <p:spTgt spid="14"/>
                                        </p:tgtEl>
                                        <p:attrNameLst>
                                          <p:attrName>ppt_x</p:attrName>
                                        </p:attrNameLst>
                                      </p:cBhvr>
                                      <p:tavLst>
                                        <p:tav tm="0">
                                          <p:val>
                                            <p:strVal val="#ppt_x"/>
                                          </p:val>
                                        </p:tav>
                                        <p:tav tm="100000">
                                          <p:val>
                                            <p:strVal val="#ppt_x"/>
                                          </p:val>
                                        </p:tav>
                                      </p:tavLst>
                                    </p:anim>
                                    <p:anim calcmode="lin" valueType="num">
                                      <p:cBhvr>
                                        <p:cTn id="25"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9"/>
                </p:tgtEl>
              </p:cMediaNode>
            </p:audio>
          </p:childTnLst>
        </p:cTn>
      </p:par>
    </p:tnLst>
    <p:bldLst>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26820" y="0"/>
            <a:ext cx="9751161" cy="731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Oval 3">
            <a:extLst>
              <a:ext uri="{FF2B5EF4-FFF2-40B4-BE49-F238E27FC236}">
                <a16:creationId xmlns:a16="http://schemas.microsoft.com/office/drawing/2014/main" id="{132D3F6E-5216-815F-9119-C7396F164798}"/>
              </a:ext>
            </a:extLst>
          </p:cNvPr>
          <p:cNvSpPr/>
          <p:nvPr/>
        </p:nvSpPr>
        <p:spPr>
          <a:xfrm>
            <a:off x="1854200" y="228600"/>
            <a:ext cx="3962400" cy="3886200"/>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Myths about University</a:t>
            </a:r>
          </a:p>
        </p:txBody>
      </p:sp>
      <p:pic>
        <p:nvPicPr>
          <p:cNvPr id="5" name="Audio 4">
            <a:hlinkClick r:id="" action="ppaction://media"/>
            <a:extLst>
              <a:ext uri="{FF2B5EF4-FFF2-40B4-BE49-F238E27FC236}">
                <a16:creationId xmlns:a16="http://schemas.microsoft.com/office/drawing/2014/main" id="{B0FC611A-B3ED-5459-FB0C-55771A5EEB9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20000" t="-220000" r="-220000" b="-220000"/>
          <a:stretch>
            <a:fillRect/>
          </a:stretch>
        </p:blipFill>
        <p:spPr>
          <a:xfrm>
            <a:off x="10722458" y="5032858"/>
            <a:ext cx="2194560" cy="2194560"/>
          </a:xfrm>
          <a:prstGeom prst="ellipse">
            <a:avLst/>
          </a:prstGeom>
        </p:spPr>
      </p:pic>
    </p:spTree>
    <p:extLst>
      <p:ext uri="{BB962C8B-B14F-4D97-AF65-F5344CB8AC3E}">
        <p14:creationId xmlns:p14="http://schemas.microsoft.com/office/powerpoint/2010/main" val="3889250292"/>
      </p:ext>
    </p:extLst>
  </p:cSld>
  <p:clrMapOvr>
    <a:masterClrMapping/>
  </p:clrMapOvr>
  <mc:AlternateContent xmlns:mc="http://schemas.openxmlformats.org/markup-compatibility/2006">
    <mc:Choice xmlns:p14="http://schemas.microsoft.com/office/powerpoint/2010/main" Requires="p14">
      <p:transition spd="slow" p14:dur="2000" advTm="77750"/>
    </mc:Choice>
    <mc:Fallback>
      <p:transition spd="slow" advTm="77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3389B77A-F437-959E-1C39-7FACED79B90A}"/>
              </a:ext>
            </a:extLst>
          </p:cNvPr>
          <p:cNvGrpSpPr>
            <a:grpSpLocks noGrp="1" noUngrp="1" noRot="1" noMove="1" noResize="1"/>
          </p:cNvGrpSpPr>
          <p:nvPr/>
        </p:nvGrpSpPr>
        <p:grpSpPr>
          <a:xfrm>
            <a:off x="-308978" y="-584242"/>
            <a:ext cx="13313778" cy="7899443"/>
            <a:chOff x="-308978" y="-584243"/>
            <a:chExt cx="13313778" cy="7899443"/>
          </a:xfrm>
        </p:grpSpPr>
        <p:sp>
          <p:nvSpPr>
            <p:cNvPr id="54" name="Freeform 2">
              <a:extLst>
                <a:ext uri="{FF2B5EF4-FFF2-40B4-BE49-F238E27FC236}">
                  <a16:creationId xmlns:a16="http://schemas.microsoft.com/office/drawing/2014/main" id="{0E34A787-7400-6F9A-2E4D-B1B9A4A26714}"/>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914429">
                <a:defRPr/>
              </a:pPr>
              <a:endParaRPr lang="en-GB" sz="1801">
                <a:solidFill>
                  <a:prstClr val="black"/>
                </a:solidFill>
                <a:latin typeface="Calibri"/>
              </a:endParaRPr>
            </a:p>
          </p:txBody>
        </p:sp>
        <p:grpSp>
          <p:nvGrpSpPr>
            <p:cNvPr id="55" name="Group 3">
              <a:extLst>
                <a:ext uri="{FF2B5EF4-FFF2-40B4-BE49-F238E27FC236}">
                  <a16:creationId xmlns:a16="http://schemas.microsoft.com/office/drawing/2014/main" id="{F4FE144C-9C25-0359-C455-F6FECEDE6F57}"/>
                </a:ext>
              </a:extLst>
            </p:cNvPr>
            <p:cNvGrpSpPr>
              <a:grpSpLocks noGrp="1" noUngrp="1" noRot="1" noMove="1" noResize="1"/>
            </p:cNvGrpSpPr>
            <p:nvPr/>
          </p:nvGrpSpPr>
          <p:grpSpPr>
            <a:xfrm>
              <a:off x="-308978" y="-584243"/>
              <a:ext cx="4960668" cy="1311326"/>
              <a:chOff x="0" y="0"/>
              <a:chExt cx="6614223" cy="1748435"/>
            </a:xfrm>
          </p:grpSpPr>
          <p:sp>
            <p:nvSpPr>
              <p:cNvPr id="62" name="Freeform 4">
                <a:extLst>
                  <a:ext uri="{FF2B5EF4-FFF2-40B4-BE49-F238E27FC236}">
                    <a16:creationId xmlns:a16="http://schemas.microsoft.com/office/drawing/2014/main" id="{993DFCB4-1355-3A59-C336-65831A6627B3}"/>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9">
                  <a:defRPr/>
                </a:pPr>
                <a:endParaRPr lang="en-GB" sz="1801">
                  <a:solidFill>
                    <a:prstClr val="black"/>
                  </a:solidFill>
                  <a:latin typeface="Calibri"/>
                </a:endParaRPr>
              </a:p>
            </p:txBody>
          </p:sp>
          <p:sp>
            <p:nvSpPr>
              <p:cNvPr id="63" name="Freeform 5">
                <a:extLst>
                  <a:ext uri="{FF2B5EF4-FFF2-40B4-BE49-F238E27FC236}">
                    <a16:creationId xmlns:a16="http://schemas.microsoft.com/office/drawing/2014/main" id="{0B1F2212-C41E-C5A0-BCA3-03A145380C08}"/>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9">
                  <a:defRPr/>
                </a:pPr>
                <a:endParaRPr lang="en-GB" sz="1801">
                  <a:solidFill>
                    <a:prstClr val="black"/>
                  </a:solidFill>
                  <a:latin typeface="Calibri"/>
                </a:endParaRPr>
              </a:p>
            </p:txBody>
          </p:sp>
        </p:grpSp>
        <p:sp>
          <p:nvSpPr>
            <p:cNvPr id="56" name="Freeform 6">
              <a:extLst>
                <a:ext uri="{FF2B5EF4-FFF2-40B4-BE49-F238E27FC236}">
                  <a16:creationId xmlns:a16="http://schemas.microsoft.com/office/drawing/2014/main" id="{1E14E057-C537-E264-3293-BA888E140043}"/>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9">
                <a:defRPr/>
              </a:pPr>
              <a:endParaRPr lang="en-GB" sz="1801">
                <a:solidFill>
                  <a:prstClr val="black"/>
                </a:solidFill>
                <a:latin typeface="Calibri"/>
              </a:endParaRPr>
            </a:p>
          </p:txBody>
        </p:sp>
        <p:sp>
          <p:nvSpPr>
            <p:cNvPr id="57" name="Freeform 9">
              <a:extLst>
                <a:ext uri="{FF2B5EF4-FFF2-40B4-BE49-F238E27FC236}">
                  <a16:creationId xmlns:a16="http://schemas.microsoft.com/office/drawing/2014/main" id="{9BB016D5-5877-52D2-853D-74320CA213AD}"/>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914429">
                <a:defRPr/>
              </a:pPr>
              <a:endParaRPr lang="en-GB" sz="1801">
                <a:solidFill>
                  <a:prstClr val="black"/>
                </a:solidFill>
                <a:latin typeface="Calibri"/>
              </a:endParaRPr>
            </a:p>
          </p:txBody>
        </p:sp>
        <p:sp>
          <p:nvSpPr>
            <p:cNvPr id="58" name="Freeform 10">
              <a:extLst>
                <a:ext uri="{FF2B5EF4-FFF2-40B4-BE49-F238E27FC236}">
                  <a16:creationId xmlns:a16="http://schemas.microsoft.com/office/drawing/2014/main" id="{BEEAA292-BA42-9CE2-2656-8CBCA5031F8E}"/>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9">
                <a:defRPr/>
              </a:pPr>
              <a:endParaRPr lang="en-GB" sz="1801">
                <a:solidFill>
                  <a:prstClr val="black"/>
                </a:solidFill>
                <a:latin typeface="Calibri"/>
              </a:endParaRPr>
            </a:p>
          </p:txBody>
        </p:sp>
        <p:sp>
          <p:nvSpPr>
            <p:cNvPr id="59" name="Freeform 11">
              <a:extLst>
                <a:ext uri="{FF2B5EF4-FFF2-40B4-BE49-F238E27FC236}">
                  <a16:creationId xmlns:a16="http://schemas.microsoft.com/office/drawing/2014/main" id="{A648BC1E-31BB-E405-EBEC-20FDBCBD1291}"/>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9">
                <a:defRPr/>
              </a:pPr>
              <a:endParaRPr lang="en-GB" sz="1801">
                <a:solidFill>
                  <a:prstClr val="black"/>
                </a:solidFill>
                <a:latin typeface="Calibri"/>
              </a:endParaRPr>
            </a:p>
          </p:txBody>
        </p:sp>
        <p:sp>
          <p:nvSpPr>
            <p:cNvPr id="60" name="Freeform 12">
              <a:extLst>
                <a:ext uri="{FF2B5EF4-FFF2-40B4-BE49-F238E27FC236}">
                  <a16:creationId xmlns:a16="http://schemas.microsoft.com/office/drawing/2014/main" id="{A14EB39F-ED5E-AA09-87DE-E941633C1D77}"/>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914429">
                <a:defRPr/>
              </a:pPr>
              <a:endParaRPr lang="en-GB" sz="1801">
                <a:solidFill>
                  <a:prstClr val="black"/>
                </a:solidFill>
                <a:latin typeface="Calibri"/>
              </a:endParaRPr>
            </a:p>
          </p:txBody>
        </p:sp>
        <p:sp>
          <p:nvSpPr>
            <p:cNvPr id="61" name="Freeform 13">
              <a:extLst>
                <a:ext uri="{FF2B5EF4-FFF2-40B4-BE49-F238E27FC236}">
                  <a16:creationId xmlns:a16="http://schemas.microsoft.com/office/drawing/2014/main" id="{38B55389-5E8C-E57F-9BA4-A844943747A1}"/>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9">
                <a:defRPr/>
              </a:pPr>
              <a:endParaRPr lang="en-GB" sz="1801">
                <a:solidFill>
                  <a:prstClr val="black"/>
                </a:solidFill>
                <a:latin typeface="Calibri"/>
              </a:endParaRPr>
            </a:p>
          </p:txBody>
        </p:sp>
      </p:grpSp>
      <p:sp>
        <p:nvSpPr>
          <p:cNvPr id="15" name="Rectangle: Rounded Corners 14">
            <a:extLst>
              <a:ext uri="{FF2B5EF4-FFF2-40B4-BE49-F238E27FC236}">
                <a16:creationId xmlns:a16="http://schemas.microsoft.com/office/drawing/2014/main" id="{0D26794B-4164-CA71-1884-DB22A4A7AC49}"/>
              </a:ext>
            </a:extLst>
          </p:cNvPr>
          <p:cNvSpPr/>
          <p:nvPr/>
        </p:nvSpPr>
        <p:spPr>
          <a:xfrm>
            <a:off x="1786156" y="1543479"/>
            <a:ext cx="3758549" cy="1243388"/>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r>
              <a:rPr lang="en-GB" sz="2800" b="1" dirty="0">
                <a:solidFill>
                  <a:prstClr val="black"/>
                </a:solidFill>
                <a:latin typeface="Calibri"/>
              </a:rPr>
              <a:t>Tuition Loan</a:t>
            </a:r>
          </a:p>
        </p:txBody>
      </p:sp>
      <p:sp>
        <p:nvSpPr>
          <p:cNvPr id="16" name="Rectangle: Rounded Corners 15">
            <a:extLst>
              <a:ext uri="{FF2B5EF4-FFF2-40B4-BE49-F238E27FC236}">
                <a16:creationId xmlns:a16="http://schemas.microsoft.com/office/drawing/2014/main" id="{4A9CDC5B-A215-D688-823D-1EFAFD8C9361}"/>
              </a:ext>
            </a:extLst>
          </p:cNvPr>
          <p:cNvSpPr/>
          <p:nvPr/>
        </p:nvSpPr>
        <p:spPr>
          <a:xfrm>
            <a:off x="7386769" y="1543479"/>
            <a:ext cx="3758549" cy="1243388"/>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r>
              <a:rPr lang="en-GB" sz="2800" dirty="0">
                <a:solidFill>
                  <a:prstClr val="white"/>
                </a:solidFill>
                <a:latin typeface="Calibri"/>
              </a:rPr>
              <a:t>Maintenance Loan</a:t>
            </a:r>
          </a:p>
        </p:txBody>
      </p:sp>
      <p:sp>
        <p:nvSpPr>
          <p:cNvPr id="17" name="Arrow: Down 16">
            <a:extLst>
              <a:ext uri="{FF2B5EF4-FFF2-40B4-BE49-F238E27FC236}">
                <a16:creationId xmlns:a16="http://schemas.microsoft.com/office/drawing/2014/main" id="{EA96B350-D8BB-8C40-6097-17F396FD2642}"/>
              </a:ext>
            </a:extLst>
          </p:cNvPr>
          <p:cNvSpPr/>
          <p:nvPr/>
        </p:nvSpPr>
        <p:spPr>
          <a:xfrm>
            <a:off x="3359983" y="2873696"/>
            <a:ext cx="610893" cy="672367"/>
          </a:xfrm>
          <a:prstGeom prst="downArrow">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endParaRPr lang="en-GB" sz="1801">
              <a:solidFill>
                <a:prstClr val="white"/>
              </a:solidFill>
              <a:latin typeface="Calibri"/>
            </a:endParaRPr>
          </a:p>
        </p:txBody>
      </p:sp>
      <p:sp>
        <p:nvSpPr>
          <p:cNvPr id="18" name="Rectangle: Rounded Corners 17">
            <a:extLst>
              <a:ext uri="{FF2B5EF4-FFF2-40B4-BE49-F238E27FC236}">
                <a16:creationId xmlns:a16="http://schemas.microsoft.com/office/drawing/2014/main" id="{EA7965A9-2941-F1A3-7788-20DC0870FB4D}"/>
              </a:ext>
            </a:extLst>
          </p:cNvPr>
          <p:cNvSpPr/>
          <p:nvPr/>
        </p:nvSpPr>
        <p:spPr>
          <a:xfrm>
            <a:off x="1800678" y="3616930"/>
            <a:ext cx="3758549" cy="1243388"/>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r>
              <a:rPr lang="en-GB" sz="2000" dirty="0">
                <a:solidFill>
                  <a:prstClr val="black"/>
                </a:solidFill>
                <a:latin typeface="Calibri"/>
              </a:rPr>
              <a:t>£9,790 every year to cover the cost of tuition, paid straight to the university by the government</a:t>
            </a:r>
          </a:p>
        </p:txBody>
      </p:sp>
      <p:sp>
        <p:nvSpPr>
          <p:cNvPr id="19" name="Arrow: Down 18">
            <a:extLst>
              <a:ext uri="{FF2B5EF4-FFF2-40B4-BE49-F238E27FC236}">
                <a16:creationId xmlns:a16="http://schemas.microsoft.com/office/drawing/2014/main" id="{25B86301-AFFD-0D8D-3A4C-666A61A5EF78}"/>
              </a:ext>
            </a:extLst>
          </p:cNvPr>
          <p:cNvSpPr/>
          <p:nvPr/>
        </p:nvSpPr>
        <p:spPr>
          <a:xfrm>
            <a:off x="9019404" y="2859228"/>
            <a:ext cx="610893" cy="672367"/>
          </a:xfrm>
          <a:prstGeom prst="downArrow">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endParaRPr lang="en-GB" sz="1801">
              <a:solidFill>
                <a:prstClr val="white"/>
              </a:solidFill>
              <a:latin typeface="Calibri"/>
            </a:endParaRPr>
          </a:p>
        </p:txBody>
      </p:sp>
      <p:sp>
        <p:nvSpPr>
          <p:cNvPr id="20" name="Rectangle: Rounded Corners 19">
            <a:extLst>
              <a:ext uri="{FF2B5EF4-FFF2-40B4-BE49-F238E27FC236}">
                <a16:creationId xmlns:a16="http://schemas.microsoft.com/office/drawing/2014/main" id="{4474C2A9-000F-84C0-97CA-A86C8835C077}"/>
              </a:ext>
            </a:extLst>
          </p:cNvPr>
          <p:cNvSpPr/>
          <p:nvPr/>
        </p:nvSpPr>
        <p:spPr>
          <a:xfrm>
            <a:off x="7445577" y="3601629"/>
            <a:ext cx="3758549" cy="1243388"/>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r>
              <a:rPr lang="en-GB" sz="2000" dirty="0">
                <a:solidFill>
                  <a:prstClr val="white"/>
                </a:solidFill>
                <a:latin typeface="Calibri"/>
              </a:rPr>
              <a:t>Covers living costs, up to £14,135 paid to you in 3 instalments across the year</a:t>
            </a:r>
          </a:p>
        </p:txBody>
      </p:sp>
      <p:sp>
        <p:nvSpPr>
          <p:cNvPr id="21" name="Arrow: Down 20">
            <a:extLst>
              <a:ext uri="{FF2B5EF4-FFF2-40B4-BE49-F238E27FC236}">
                <a16:creationId xmlns:a16="http://schemas.microsoft.com/office/drawing/2014/main" id="{E4ECFEE8-B822-0C6D-089B-44022FBBFEC8}"/>
              </a:ext>
            </a:extLst>
          </p:cNvPr>
          <p:cNvSpPr/>
          <p:nvPr/>
        </p:nvSpPr>
        <p:spPr>
          <a:xfrm>
            <a:off x="9019404" y="4950033"/>
            <a:ext cx="610893" cy="672367"/>
          </a:xfrm>
          <a:prstGeom prst="downArrow">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endParaRPr lang="en-GB" sz="1801">
              <a:solidFill>
                <a:prstClr val="white"/>
              </a:solidFill>
              <a:latin typeface="Calibri"/>
            </a:endParaRPr>
          </a:p>
        </p:txBody>
      </p:sp>
      <p:sp>
        <p:nvSpPr>
          <p:cNvPr id="23" name="Rectangle: Rounded Corners 22">
            <a:extLst>
              <a:ext uri="{FF2B5EF4-FFF2-40B4-BE49-F238E27FC236}">
                <a16:creationId xmlns:a16="http://schemas.microsoft.com/office/drawing/2014/main" id="{A5D38CAF-F36C-D26C-AE05-B24E8E965437}"/>
              </a:ext>
            </a:extLst>
          </p:cNvPr>
          <p:cNvSpPr/>
          <p:nvPr/>
        </p:nvSpPr>
        <p:spPr>
          <a:xfrm>
            <a:off x="7445577" y="5727414"/>
            <a:ext cx="3758549" cy="1243388"/>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r>
              <a:rPr lang="en-GB" sz="2000" dirty="0">
                <a:solidFill>
                  <a:prstClr val="white"/>
                </a:solidFill>
                <a:latin typeface="Calibri"/>
              </a:rPr>
              <a:t>The amount you get depends on your household income and where you’ll be living</a:t>
            </a:r>
          </a:p>
        </p:txBody>
      </p:sp>
      <p:sp>
        <p:nvSpPr>
          <p:cNvPr id="24" name="Rectangle: Rounded Corners 23">
            <a:extLst>
              <a:ext uri="{FF2B5EF4-FFF2-40B4-BE49-F238E27FC236}">
                <a16:creationId xmlns:a16="http://schemas.microsoft.com/office/drawing/2014/main" id="{8FA09A27-6FD4-539A-8254-2A19E40F7C68}"/>
              </a:ext>
            </a:extLst>
          </p:cNvPr>
          <p:cNvSpPr/>
          <p:nvPr/>
        </p:nvSpPr>
        <p:spPr>
          <a:xfrm>
            <a:off x="1006267" y="4973184"/>
            <a:ext cx="5334000" cy="2133600"/>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29"/>
            <a:r>
              <a:rPr lang="en-GB" sz="2800" dirty="0">
                <a:solidFill>
                  <a:prstClr val="white"/>
                </a:solidFill>
                <a:latin typeface="Calibri"/>
              </a:rPr>
              <a:t>Repayment</a:t>
            </a:r>
          </a:p>
          <a:p>
            <a:pPr marL="285759" indent="-285759" defTabSz="914429">
              <a:buFont typeface="Arial" panose="020B0604020202020204" pitchFamily="34" charset="0"/>
              <a:buChar char="•"/>
            </a:pPr>
            <a:r>
              <a:rPr lang="en-GB" sz="2000" dirty="0">
                <a:solidFill>
                  <a:prstClr val="white"/>
                </a:solidFill>
                <a:latin typeface="Calibri"/>
              </a:rPr>
              <a:t>You only repay once you are earning over </a:t>
            </a:r>
            <a:r>
              <a:rPr lang="en-GB" sz="2000" b="1" dirty="0">
                <a:solidFill>
                  <a:prstClr val="white"/>
                </a:solidFill>
                <a:latin typeface="Calibri"/>
              </a:rPr>
              <a:t>£25,000 </a:t>
            </a:r>
            <a:r>
              <a:rPr lang="en-GB" sz="2000" dirty="0">
                <a:solidFill>
                  <a:prstClr val="white"/>
                </a:solidFill>
                <a:latin typeface="Calibri"/>
              </a:rPr>
              <a:t>annually</a:t>
            </a:r>
          </a:p>
          <a:p>
            <a:pPr marL="285759" indent="-285759" defTabSz="914429">
              <a:buFont typeface="Arial" panose="020B0604020202020204" pitchFamily="34" charset="0"/>
              <a:buChar char="•"/>
            </a:pPr>
            <a:r>
              <a:rPr lang="en-GB" sz="2000" dirty="0">
                <a:solidFill>
                  <a:prstClr val="white"/>
                </a:solidFill>
                <a:latin typeface="Calibri"/>
              </a:rPr>
              <a:t>You only pay for </a:t>
            </a:r>
            <a:r>
              <a:rPr lang="en-GB" sz="2000" b="1" dirty="0">
                <a:solidFill>
                  <a:prstClr val="white"/>
                </a:solidFill>
                <a:latin typeface="Calibri"/>
              </a:rPr>
              <a:t>40 years</a:t>
            </a:r>
          </a:p>
          <a:p>
            <a:pPr marL="285759" indent="-285759" defTabSz="914429">
              <a:buFont typeface="Arial" panose="020B0604020202020204" pitchFamily="34" charset="0"/>
              <a:buChar char="•"/>
            </a:pPr>
            <a:r>
              <a:rPr lang="en-GB" sz="2000" dirty="0">
                <a:solidFill>
                  <a:prstClr val="white"/>
                </a:solidFill>
                <a:latin typeface="Calibri"/>
              </a:rPr>
              <a:t>It is </a:t>
            </a:r>
            <a:r>
              <a:rPr lang="en-GB" sz="2000" b="1" dirty="0">
                <a:solidFill>
                  <a:prstClr val="white"/>
                </a:solidFill>
                <a:latin typeface="Calibri"/>
              </a:rPr>
              <a:t>not</a:t>
            </a:r>
            <a:r>
              <a:rPr lang="en-GB" sz="2000" dirty="0">
                <a:solidFill>
                  <a:prstClr val="white"/>
                </a:solidFill>
                <a:latin typeface="Calibri"/>
              </a:rPr>
              <a:t> treated like other types of debt</a:t>
            </a:r>
          </a:p>
        </p:txBody>
      </p:sp>
      <p:sp>
        <p:nvSpPr>
          <p:cNvPr id="5" name="TextBox 4">
            <a:extLst>
              <a:ext uri="{FF2B5EF4-FFF2-40B4-BE49-F238E27FC236}">
                <a16:creationId xmlns:a16="http://schemas.microsoft.com/office/drawing/2014/main" id="{E5BAE659-F8F9-98FA-A0DE-E0FDE4A144C0}"/>
              </a:ext>
            </a:extLst>
          </p:cNvPr>
          <p:cNvSpPr txBox="1"/>
          <p:nvPr/>
        </p:nvSpPr>
        <p:spPr>
          <a:xfrm>
            <a:off x="654548" y="436219"/>
            <a:ext cx="12692346" cy="646331"/>
          </a:xfrm>
          <a:prstGeom prst="rect">
            <a:avLst/>
          </a:prstGeom>
          <a:noFill/>
        </p:spPr>
        <p:txBody>
          <a:bodyPr wrap="square" rtlCol="0">
            <a:spAutoFit/>
          </a:bodyPr>
          <a:lstStyle/>
          <a:p>
            <a:pPr defTabSz="975390"/>
            <a:r>
              <a:rPr lang="en-GB" sz="3600" dirty="0">
                <a:solidFill>
                  <a:prstClr val="black"/>
                </a:solidFill>
                <a:latin typeface="Poppins Bold" panose="00000800000000000000" charset="0"/>
                <a:cs typeface="Poppins Bold" panose="00000800000000000000" charset="0"/>
              </a:rPr>
              <a:t>‘I have to pay for tuition and living costs upfront.’</a:t>
            </a:r>
          </a:p>
        </p:txBody>
      </p:sp>
      <p:pic>
        <p:nvPicPr>
          <p:cNvPr id="39" name="Audio 38">
            <a:hlinkClick r:id="" action="ppaction://media"/>
            <a:extLst>
              <a:ext uri="{FF2B5EF4-FFF2-40B4-BE49-F238E27FC236}">
                <a16:creationId xmlns:a16="http://schemas.microsoft.com/office/drawing/2014/main" id="{F1EB78EC-1FED-7B64-8EB4-DC95D6134F73}"/>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20000" t="-220000" r="-220000" b="-220000"/>
          <a:stretch>
            <a:fillRect/>
          </a:stretch>
        </p:blipFill>
        <p:spPr>
          <a:xfrm>
            <a:off x="10722458" y="5032858"/>
            <a:ext cx="2194560" cy="2194560"/>
          </a:xfrm>
          <a:prstGeom prst="ellipse">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322040"/>
    </mc:Choice>
    <mc:Fallback>
      <p:transition spd="slow" advTm="322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0" fill="hold" display="0">
                  <p:stCondLst>
                    <p:cond delay="indefinite"/>
                  </p:stCondLst>
                  <p:endCondLst>
                    <p:cond evt="onStopAudio" delay="0">
                      <p:tgtEl>
                        <p:sldTgt/>
                      </p:tgtEl>
                    </p:cond>
                  </p:endCondLst>
                </p:cTn>
                <p:tgtEl>
                  <p:spTgt spid="39"/>
                </p:tgtEl>
              </p:cMediaNode>
            </p:audio>
          </p:childTnLst>
        </p:cTn>
      </p:par>
    </p:tnLst>
    <p:bldLst>
      <p:bldP spid="15" grpId="0" animBg="1"/>
      <p:bldP spid="16" grpId="0" animBg="1"/>
      <p:bldP spid="17" grpId="0" animBg="1"/>
      <p:bldP spid="18" grpId="0" animBg="1"/>
      <p:bldP spid="19" grpId="0" animBg="1"/>
      <p:bldP spid="20" grpId="0" animBg="1"/>
      <p:bldP spid="21"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F19E13D0-BF9C-A614-2A04-C7824B4A7415}"/>
              </a:ext>
            </a:extLst>
          </p:cNvPr>
          <p:cNvGrpSpPr>
            <a:grpSpLocks noGrp="1" noUngrp="1" noRot="1" noMove="1" noResize="1"/>
          </p:cNvGrpSpPr>
          <p:nvPr/>
        </p:nvGrpSpPr>
        <p:grpSpPr>
          <a:xfrm>
            <a:off x="-308978" y="-584243"/>
            <a:ext cx="13313778" cy="7899443"/>
            <a:chOff x="-308978" y="-584243"/>
            <a:chExt cx="13313778" cy="7899443"/>
          </a:xfrm>
        </p:grpSpPr>
        <p:sp>
          <p:nvSpPr>
            <p:cNvPr id="52" name="Freeform 2">
              <a:extLst>
                <a:ext uri="{FF2B5EF4-FFF2-40B4-BE49-F238E27FC236}">
                  <a16:creationId xmlns:a16="http://schemas.microsoft.com/office/drawing/2014/main" id="{B90B8E56-C5D8-DCBF-EE94-2E2C04D0A454}"/>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3" name="Group 3">
              <a:extLst>
                <a:ext uri="{FF2B5EF4-FFF2-40B4-BE49-F238E27FC236}">
                  <a16:creationId xmlns:a16="http://schemas.microsoft.com/office/drawing/2014/main" id="{14026CE5-816B-4A10-55CF-03990141871C}"/>
                </a:ext>
              </a:extLst>
            </p:cNvPr>
            <p:cNvGrpSpPr>
              <a:grpSpLocks noGrp="1" noUngrp="1" noRot="1" noMove="1" noResize="1"/>
            </p:cNvGrpSpPr>
            <p:nvPr/>
          </p:nvGrpSpPr>
          <p:grpSpPr>
            <a:xfrm>
              <a:off x="-308978" y="-584243"/>
              <a:ext cx="4960668" cy="1311326"/>
              <a:chOff x="0" y="0"/>
              <a:chExt cx="6614223" cy="1748435"/>
            </a:xfrm>
          </p:grpSpPr>
          <p:sp>
            <p:nvSpPr>
              <p:cNvPr id="60" name="Freeform 4">
                <a:extLst>
                  <a:ext uri="{FF2B5EF4-FFF2-40B4-BE49-F238E27FC236}">
                    <a16:creationId xmlns:a16="http://schemas.microsoft.com/office/drawing/2014/main" id="{319A0693-E8E8-EDA3-824B-9A24FE597F30}"/>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5">
                <a:extLst>
                  <a:ext uri="{FF2B5EF4-FFF2-40B4-BE49-F238E27FC236}">
                    <a16:creationId xmlns:a16="http://schemas.microsoft.com/office/drawing/2014/main" id="{BF8994AB-F513-6FAA-8EDC-F7B6FB57C18F}"/>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4" name="Freeform 6">
              <a:extLst>
                <a:ext uri="{FF2B5EF4-FFF2-40B4-BE49-F238E27FC236}">
                  <a16:creationId xmlns:a16="http://schemas.microsoft.com/office/drawing/2014/main" id="{A4CC80DF-E113-08C7-AEFE-296327503B58}"/>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9">
              <a:extLst>
                <a:ext uri="{FF2B5EF4-FFF2-40B4-BE49-F238E27FC236}">
                  <a16:creationId xmlns:a16="http://schemas.microsoft.com/office/drawing/2014/main" id="{B0D4EF6D-0E88-D330-4679-3AF436A7DC06}"/>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0">
              <a:extLst>
                <a:ext uri="{FF2B5EF4-FFF2-40B4-BE49-F238E27FC236}">
                  <a16:creationId xmlns:a16="http://schemas.microsoft.com/office/drawing/2014/main" id="{A2730D81-9A65-0479-E9BF-714E0F36601E}"/>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1">
              <a:extLst>
                <a:ext uri="{FF2B5EF4-FFF2-40B4-BE49-F238E27FC236}">
                  <a16:creationId xmlns:a16="http://schemas.microsoft.com/office/drawing/2014/main" id="{6FA06C5E-8F43-E68B-0EAA-3BB85E21A177}"/>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2">
              <a:extLst>
                <a:ext uri="{FF2B5EF4-FFF2-40B4-BE49-F238E27FC236}">
                  <a16:creationId xmlns:a16="http://schemas.microsoft.com/office/drawing/2014/main" id="{7CD085A4-23BB-57C8-568F-9F0992A2EA87}"/>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13">
              <a:extLst>
                <a:ext uri="{FF2B5EF4-FFF2-40B4-BE49-F238E27FC236}">
                  <a16:creationId xmlns:a16="http://schemas.microsoft.com/office/drawing/2014/main" id="{8AA1FAD9-9776-B566-98DD-9F17AAFD22D8}"/>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Rectangle: Rounded Corners 15">
            <a:extLst>
              <a:ext uri="{FF2B5EF4-FFF2-40B4-BE49-F238E27FC236}">
                <a16:creationId xmlns:a16="http://schemas.microsoft.com/office/drawing/2014/main" id="{896E77BA-D4A8-8602-F434-947E02620295}"/>
              </a:ext>
            </a:extLst>
          </p:cNvPr>
          <p:cNvSpPr/>
          <p:nvPr/>
        </p:nvSpPr>
        <p:spPr>
          <a:xfrm>
            <a:off x="4704187" y="1263666"/>
            <a:ext cx="3596426" cy="112322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Additional support</a:t>
            </a:r>
          </a:p>
        </p:txBody>
      </p:sp>
      <p:sp>
        <p:nvSpPr>
          <p:cNvPr id="17" name="Rectangle: Rounded Corners 16">
            <a:extLst>
              <a:ext uri="{FF2B5EF4-FFF2-40B4-BE49-F238E27FC236}">
                <a16:creationId xmlns:a16="http://schemas.microsoft.com/office/drawing/2014/main" id="{4EC5C906-7793-02E9-D996-7FC75560E157}"/>
              </a:ext>
            </a:extLst>
          </p:cNvPr>
          <p:cNvSpPr/>
          <p:nvPr/>
        </p:nvSpPr>
        <p:spPr>
          <a:xfrm>
            <a:off x="5022446" y="2573475"/>
            <a:ext cx="2991092" cy="112322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Scholarships</a:t>
            </a:r>
          </a:p>
        </p:txBody>
      </p:sp>
      <p:sp>
        <p:nvSpPr>
          <p:cNvPr id="18" name="Rectangle: Rounded Corners 17">
            <a:extLst>
              <a:ext uri="{FF2B5EF4-FFF2-40B4-BE49-F238E27FC236}">
                <a16:creationId xmlns:a16="http://schemas.microsoft.com/office/drawing/2014/main" id="{B57A3DFD-B3C0-0F9F-EC1E-47E5F19A05D2}"/>
              </a:ext>
            </a:extLst>
          </p:cNvPr>
          <p:cNvSpPr/>
          <p:nvPr/>
        </p:nvSpPr>
        <p:spPr>
          <a:xfrm>
            <a:off x="9247748" y="2575763"/>
            <a:ext cx="2991092" cy="112322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Disabled Students Allowance (DSA)</a:t>
            </a:r>
          </a:p>
        </p:txBody>
      </p:sp>
      <p:sp>
        <p:nvSpPr>
          <p:cNvPr id="19" name="Rectangle: Rounded Corners 18">
            <a:extLst>
              <a:ext uri="{FF2B5EF4-FFF2-40B4-BE49-F238E27FC236}">
                <a16:creationId xmlns:a16="http://schemas.microsoft.com/office/drawing/2014/main" id="{D06FD011-B834-C707-D494-DD8D4B4A9EA5}"/>
              </a:ext>
            </a:extLst>
          </p:cNvPr>
          <p:cNvSpPr/>
          <p:nvPr/>
        </p:nvSpPr>
        <p:spPr>
          <a:xfrm>
            <a:off x="1234210" y="2573273"/>
            <a:ext cx="2991092" cy="112322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Bursaries from Universities</a:t>
            </a:r>
          </a:p>
        </p:txBody>
      </p:sp>
      <p:sp>
        <p:nvSpPr>
          <p:cNvPr id="20" name="Rectangle: Rounded Corners 19">
            <a:extLst>
              <a:ext uri="{FF2B5EF4-FFF2-40B4-BE49-F238E27FC236}">
                <a16:creationId xmlns:a16="http://schemas.microsoft.com/office/drawing/2014/main" id="{B7008403-D36F-E8E1-DD2F-FF17EB068D54}"/>
              </a:ext>
            </a:extLst>
          </p:cNvPr>
          <p:cNvSpPr/>
          <p:nvPr/>
        </p:nvSpPr>
        <p:spPr>
          <a:xfrm>
            <a:off x="2495681" y="4010132"/>
            <a:ext cx="3596426" cy="112322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Part-time work at University</a:t>
            </a:r>
          </a:p>
        </p:txBody>
      </p:sp>
      <p:grpSp>
        <p:nvGrpSpPr>
          <p:cNvPr id="46" name="Group 45">
            <a:extLst>
              <a:ext uri="{FF2B5EF4-FFF2-40B4-BE49-F238E27FC236}">
                <a16:creationId xmlns:a16="http://schemas.microsoft.com/office/drawing/2014/main" id="{8FA8667B-31F7-A889-5A2E-DE8A90FD3778}"/>
              </a:ext>
            </a:extLst>
          </p:cNvPr>
          <p:cNvGrpSpPr/>
          <p:nvPr/>
        </p:nvGrpSpPr>
        <p:grpSpPr>
          <a:xfrm>
            <a:off x="1004109" y="5154764"/>
            <a:ext cx="1623546" cy="2092339"/>
            <a:chOff x="1003310" y="4794153"/>
            <a:chExt cx="1623546" cy="2092339"/>
          </a:xfrm>
        </p:grpSpPr>
        <p:pic>
          <p:nvPicPr>
            <p:cNvPr id="22" name="Graphic 21" descr="Waiter male with solid fill">
              <a:extLst>
                <a:ext uri="{FF2B5EF4-FFF2-40B4-BE49-F238E27FC236}">
                  <a16:creationId xmlns:a16="http://schemas.microsoft.com/office/drawing/2014/main" id="{C756E14A-213A-2DB3-DF03-4349344BE7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38624" y="4794153"/>
              <a:ext cx="1352919" cy="1352919"/>
            </a:xfrm>
            <a:prstGeom prst="rect">
              <a:avLst/>
            </a:prstGeom>
          </p:spPr>
        </p:pic>
        <p:sp>
          <p:nvSpPr>
            <p:cNvPr id="31" name="Rectangle 30">
              <a:extLst>
                <a:ext uri="{FF2B5EF4-FFF2-40B4-BE49-F238E27FC236}">
                  <a16:creationId xmlns:a16="http://schemas.microsoft.com/office/drawing/2014/main" id="{599F0FCB-6EF8-387D-92D1-D743609B1DE8}"/>
                </a:ext>
              </a:extLst>
            </p:cNvPr>
            <p:cNvSpPr/>
            <p:nvPr/>
          </p:nvSpPr>
          <p:spPr>
            <a:xfrm>
              <a:off x="1003310" y="6159904"/>
              <a:ext cx="1623546" cy="726588"/>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Service Industry</a:t>
              </a:r>
            </a:p>
          </p:txBody>
        </p:sp>
      </p:grpSp>
      <p:grpSp>
        <p:nvGrpSpPr>
          <p:cNvPr id="47" name="Group 46">
            <a:extLst>
              <a:ext uri="{FF2B5EF4-FFF2-40B4-BE49-F238E27FC236}">
                <a16:creationId xmlns:a16="http://schemas.microsoft.com/office/drawing/2014/main" id="{E7D38B51-3F9D-0377-0AA3-20A5D2A1D2A2}"/>
              </a:ext>
            </a:extLst>
          </p:cNvPr>
          <p:cNvGrpSpPr/>
          <p:nvPr/>
        </p:nvGrpSpPr>
        <p:grpSpPr>
          <a:xfrm>
            <a:off x="3427788" y="5236282"/>
            <a:ext cx="1623546" cy="2010821"/>
            <a:chOff x="3166768" y="4907027"/>
            <a:chExt cx="1623546" cy="2010821"/>
          </a:xfrm>
        </p:grpSpPr>
        <p:pic>
          <p:nvPicPr>
            <p:cNvPr id="24" name="Graphic 23" descr="Shopping cart with solid fill">
              <a:extLst>
                <a:ext uri="{FF2B5EF4-FFF2-40B4-BE49-F238E27FC236}">
                  <a16:creationId xmlns:a16="http://schemas.microsoft.com/office/drawing/2014/main" id="{955763B7-1B2D-C059-A396-307C815F9C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312402" y="4907027"/>
              <a:ext cx="1352919" cy="1352919"/>
            </a:xfrm>
            <a:prstGeom prst="rect">
              <a:avLst/>
            </a:prstGeom>
          </p:spPr>
        </p:pic>
        <p:sp>
          <p:nvSpPr>
            <p:cNvPr id="32" name="Rectangle 31">
              <a:extLst>
                <a:ext uri="{FF2B5EF4-FFF2-40B4-BE49-F238E27FC236}">
                  <a16:creationId xmlns:a16="http://schemas.microsoft.com/office/drawing/2014/main" id="{7B2FC6B9-D60A-9A1D-E857-430A75123E74}"/>
                </a:ext>
              </a:extLst>
            </p:cNvPr>
            <p:cNvSpPr/>
            <p:nvPr/>
          </p:nvSpPr>
          <p:spPr>
            <a:xfrm>
              <a:off x="3166768" y="6191260"/>
              <a:ext cx="1623546" cy="726588"/>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Shops</a:t>
              </a:r>
            </a:p>
          </p:txBody>
        </p:sp>
      </p:grpSp>
      <p:grpSp>
        <p:nvGrpSpPr>
          <p:cNvPr id="48" name="Group 47">
            <a:extLst>
              <a:ext uri="{FF2B5EF4-FFF2-40B4-BE49-F238E27FC236}">
                <a16:creationId xmlns:a16="http://schemas.microsoft.com/office/drawing/2014/main" id="{A2CBDE27-EE06-8630-EF88-01EB87328FDA}"/>
              </a:ext>
            </a:extLst>
          </p:cNvPr>
          <p:cNvGrpSpPr/>
          <p:nvPr/>
        </p:nvGrpSpPr>
        <p:grpSpPr>
          <a:xfrm>
            <a:off x="5886206" y="5239825"/>
            <a:ext cx="1623546" cy="2001350"/>
            <a:chOff x="5803945" y="4797782"/>
            <a:chExt cx="1623546" cy="2001350"/>
          </a:xfrm>
        </p:grpSpPr>
        <p:pic>
          <p:nvPicPr>
            <p:cNvPr id="26" name="Graphic 25" descr="Schoolhouse with solid fill">
              <a:extLst>
                <a:ext uri="{FF2B5EF4-FFF2-40B4-BE49-F238E27FC236}">
                  <a16:creationId xmlns:a16="http://schemas.microsoft.com/office/drawing/2014/main" id="{9E07BBE3-F404-DE58-64AF-5A192815EF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28734" y="4797782"/>
              <a:ext cx="1352919" cy="1352919"/>
            </a:xfrm>
            <a:prstGeom prst="rect">
              <a:avLst/>
            </a:prstGeom>
          </p:spPr>
        </p:pic>
        <p:sp>
          <p:nvSpPr>
            <p:cNvPr id="33" name="Rectangle 32">
              <a:extLst>
                <a:ext uri="{FF2B5EF4-FFF2-40B4-BE49-F238E27FC236}">
                  <a16:creationId xmlns:a16="http://schemas.microsoft.com/office/drawing/2014/main" id="{F412A980-CA03-FD9C-79F2-9ABCD04C13C7}"/>
                </a:ext>
              </a:extLst>
            </p:cNvPr>
            <p:cNvSpPr/>
            <p:nvPr/>
          </p:nvSpPr>
          <p:spPr>
            <a:xfrm>
              <a:off x="5803945" y="6072544"/>
              <a:ext cx="1623546" cy="726588"/>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University jobs</a:t>
              </a:r>
            </a:p>
          </p:txBody>
        </p:sp>
      </p:grpSp>
      <p:grpSp>
        <p:nvGrpSpPr>
          <p:cNvPr id="50" name="Group 49">
            <a:extLst>
              <a:ext uri="{FF2B5EF4-FFF2-40B4-BE49-F238E27FC236}">
                <a16:creationId xmlns:a16="http://schemas.microsoft.com/office/drawing/2014/main" id="{C1E66CCD-1F01-F05A-C3FB-7C943DD7B008}"/>
              </a:ext>
            </a:extLst>
          </p:cNvPr>
          <p:cNvGrpSpPr/>
          <p:nvPr/>
        </p:nvGrpSpPr>
        <p:grpSpPr>
          <a:xfrm>
            <a:off x="10754020" y="5238520"/>
            <a:ext cx="1623546" cy="2002655"/>
            <a:chOff x="10761258" y="4794153"/>
            <a:chExt cx="1623546" cy="2002655"/>
          </a:xfrm>
        </p:grpSpPr>
        <p:pic>
          <p:nvPicPr>
            <p:cNvPr id="28" name="Graphic 27" descr="Luggage with solid fill">
              <a:extLst>
                <a:ext uri="{FF2B5EF4-FFF2-40B4-BE49-F238E27FC236}">
                  <a16:creationId xmlns:a16="http://schemas.microsoft.com/office/drawing/2014/main" id="{D2CB0B25-729D-12F8-D0E3-AD0D3EA23B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85921" y="4794153"/>
              <a:ext cx="1352919" cy="1352919"/>
            </a:xfrm>
            <a:prstGeom prst="rect">
              <a:avLst/>
            </a:prstGeom>
          </p:spPr>
        </p:pic>
        <p:sp>
          <p:nvSpPr>
            <p:cNvPr id="34" name="Rectangle 33">
              <a:extLst>
                <a:ext uri="{FF2B5EF4-FFF2-40B4-BE49-F238E27FC236}">
                  <a16:creationId xmlns:a16="http://schemas.microsoft.com/office/drawing/2014/main" id="{56C28982-FC1A-CC13-E05E-D86A489275F1}"/>
                </a:ext>
              </a:extLst>
            </p:cNvPr>
            <p:cNvSpPr/>
            <p:nvPr/>
          </p:nvSpPr>
          <p:spPr>
            <a:xfrm>
              <a:off x="10761258" y="6070220"/>
              <a:ext cx="1623546" cy="726588"/>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Work abroad</a:t>
              </a:r>
            </a:p>
          </p:txBody>
        </p:sp>
      </p:grpSp>
      <p:grpSp>
        <p:nvGrpSpPr>
          <p:cNvPr id="49" name="Group 48">
            <a:extLst>
              <a:ext uri="{FF2B5EF4-FFF2-40B4-BE49-F238E27FC236}">
                <a16:creationId xmlns:a16="http://schemas.microsoft.com/office/drawing/2014/main" id="{534BD78F-49DD-E4E9-5156-07DBF41CD5F7}"/>
              </a:ext>
            </a:extLst>
          </p:cNvPr>
          <p:cNvGrpSpPr/>
          <p:nvPr/>
        </p:nvGrpSpPr>
        <p:grpSpPr>
          <a:xfrm>
            <a:off x="8311538" y="5103822"/>
            <a:ext cx="1623546" cy="2137353"/>
            <a:chOff x="8382404" y="4784993"/>
            <a:chExt cx="1623546" cy="2137353"/>
          </a:xfrm>
        </p:grpSpPr>
        <p:pic>
          <p:nvPicPr>
            <p:cNvPr id="30" name="Graphic 29" descr="Tropical scene with solid fill">
              <a:extLst>
                <a:ext uri="{FF2B5EF4-FFF2-40B4-BE49-F238E27FC236}">
                  <a16:creationId xmlns:a16="http://schemas.microsoft.com/office/drawing/2014/main" id="{AC0C9471-0E5D-E01B-FDD6-A34DC71CC6F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517718" y="4784993"/>
              <a:ext cx="1352919" cy="1352919"/>
            </a:xfrm>
            <a:prstGeom prst="rect">
              <a:avLst/>
            </a:prstGeom>
          </p:spPr>
        </p:pic>
        <p:sp>
          <p:nvSpPr>
            <p:cNvPr id="35" name="Rectangle 34">
              <a:extLst>
                <a:ext uri="{FF2B5EF4-FFF2-40B4-BE49-F238E27FC236}">
                  <a16:creationId xmlns:a16="http://schemas.microsoft.com/office/drawing/2014/main" id="{360A96FA-3FD9-D026-2A6B-9A8B0AADF2BC}"/>
                </a:ext>
              </a:extLst>
            </p:cNvPr>
            <p:cNvSpPr/>
            <p:nvPr/>
          </p:nvSpPr>
          <p:spPr>
            <a:xfrm>
              <a:off x="8382404" y="6195758"/>
              <a:ext cx="1623546" cy="726588"/>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Summer jobs</a:t>
              </a:r>
            </a:p>
          </p:txBody>
        </p:sp>
      </p:grpSp>
      <p:sp>
        <p:nvSpPr>
          <p:cNvPr id="21" name="Rectangle: Rounded Corners 20">
            <a:extLst>
              <a:ext uri="{FF2B5EF4-FFF2-40B4-BE49-F238E27FC236}">
                <a16:creationId xmlns:a16="http://schemas.microsoft.com/office/drawing/2014/main" id="{C9EC9521-544B-CF3C-5916-3E5D0CAE4E78}"/>
              </a:ext>
            </a:extLst>
          </p:cNvPr>
          <p:cNvSpPr/>
          <p:nvPr/>
        </p:nvSpPr>
        <p:spPr>
          <a:xfrm>
            <a:off x="7130022" y="4015138"/>
            <a:ext cx="3596426" cy="112322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Take time to save in a gap year</a:t>
            </a:r>
          </a:p>
        </p:txBody>
      </p:sp>
      <p:sp>
        <p:nvSpPr>
          <p:cNvPr id="4" name="TextBox 3">
            <a:extLst>
              <a:ext uri="{FF2B5EF4-FFF2-40B4-BE49-F238E27FC236}">
                <a16:creationId xmlns:a16="http://schemas.microsoft.com/office/drawing/2014/main" id="{462FE4DD-3B3B-11DF-D122-82C05C6984DC}"/>
              </a:ext>
            </a:extLst>
          </p:cNvPr>
          <p:cNvSpPr txBox="1"/>
          <p:nvPr/>
        </p:nvSpPr>
        <p:spPr>
          <a:xfrm>
            <a:off x="783849" y="332588"/>
            <a:ext cx="12692346" cy="646331"/>
          </a:xfrm>
          <a:prstGeom prst="rect">
            <a:avLst/>
          </a:prstGeom>
          <a:noFill/>
        </p:spPr>
        <p:txBody>
          <a:bodyPr wrap="square" rtlCol="0">
            <a:spAutoFit/>
          </a:bodyPr>
          <a:lstStyle/>
          <a:p>
            <a:pPr defTabSz="975390"/>
            <a:r>
              <a:rPr lang="en-GB" sz="3600" dirty="0">
                <a:solidFill>
                  <a:prstClr val="black"/>
                </a:solidFill>
                <a:latin typeface="Poppins Bold" panose="00000800000000000000" charset="0"/>
                <a:cs typeface="Poppins Bold" panose="00000800000000000000" charset="0"/>
              </a:rPr>
              <a:t>‘I have to pay for tuition and living costs upfront.’</a:t>
            </a:r>
          </a:p>
        </p:txBody>
      </p:sp>
      <p:pic>
        <p:nvPicPr>
          <p:cNvPr id="7" name="Audio 6">
            <a:hlinkClick r:id="" action="ppaction://media"/>
            <a:extLst>
              <a:ext uri="{FF2B5EF4-FFF2-40B4-BE49-F238E27FC236}">
                <a16:creationId xmlns:a16="http://schemas.microsoft.com/office/drawing/2014/main" id="{F45036B2-3475-E026-05AF-8882E81CC3D0}"/>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20000" t="-220000" r="-220000" b="-220000"/>
          <a:stretch>
            <a:fillRect/>
          </a:stretch>
        </p:blipFill>
        <p:spPr>
          <a:xfrm>
            <a:off x="10722458" y="5032858"/>
            <a:ext cx="2194560" cy="2194560"/>
          </a:xfrm>
          <a:prstGeom prst="ellipse">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271550"/>
    </mc:Choice>
    <mc:Fallback>
      <p:transition spd="slow" advTm="271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1000"/>
                                        <p:tgtEl>
                                          <p:spTgt spid="46"/>
                                        </p:tgtEl>
                                      </p:cBhvr>
                                    </p:animEffect>
                                    <p:anim calcmode="lin" valueType="num">
                                      <p:cBhvr>
                                        <p:cTn id="40" dur="1000" fill="hold"/>
                                        <p:tgtEl>
                                          <p:spTgt spid="46"/>
                                        </p:tgtEl>
                                        <p:attrNameLst>
                                          <p:attrName>ppt_x</p:attrName>
                                        </p:attrNameLst>
                                      </p:cBhvr>
                                      <p:tavLst>
                                        <p:tav tm="0">
                                          <p:val>
                                            <p:strVal val="#ppt_x"/>
                                          </p:val>
                                        </p:tav>
                                        <p:tav tm="100000">
                                          <p:val>
                                            <p:strVal val="#ppt_x"/>
                                          </p:val>
                                        </p:tav>
                                      </p:tavLst>
                                    </p:anim>
                                    <p:anim calcmode="lin" valueType="num">
                                      <p:cBhvr>
                                        <p:cTn id="41" dur="1000" fill="hold"/>
                                        <p:tgtEl>
                                          <p:spTgt spid="4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1000"/>
                                        <p:tgtEl>
                                          <p:spTgt spid="47"/>
                                        </p:tgtEl>
                                      </p:cBhvr>
                                    </p:animEffect>
                                    <p:anim calcmode="lin" valueType="num">
                                      <p:cBhvr>
                                        <p:cTn id="45" dur="1000" fill="hold"/>
                                        <p:tgtEl>
                                          <p:spTgt spid="47"/>
                                        </p:tgtEl>
                                        <p:attrNameLst>
                                          <p:attrName>ppt_x</p:attrName>
                                        </p:attrNameLst>
                                      </p:cBhvr>
                                      <p:tavLst>
                                        <p:tav tm="0">
                                          <p:val>
                                            <p:strVal val="#ppt_x"/>
                                          </p:val>
                                        </p:tav>
                                        <p:tav tm="100000">
                                          <p:val>
                                            <p:strVal val="#ppt_x"/>
                                          </p:val>
                                        </p:tav>
                                      </p:tavLst>
                                    </p:anim>
                                    <p:anim calcmode="lin" valueType="num">
                                      <p:cBhvr>
                                        <p:cTn id="46" dur="1000" fill="hold"/>
                                        <p:tgtEl>
                                          <p:spTgt spid="4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1000"/>
                                        <p:tgtEl>
                                          <p:spTgt spid="49"/>
                                        </p:tgtEl>
                                      </p:cBhvr>
                                    </p:animEffect>
                                    <p:anim calcmode="lin" valueType="num">
                                      <p:cBhvr>
                                        <p:cTn id="55" dur="1000" fill="hold"/>
                                        <p:tgtEl>
                                          <p:spTgt spid="49"/>
                                        </p:tgtEl>
                                        <p:attrNameLst>
                                          <p:attrName>ppt_x</p:attrName>
                                        </p:attrNameLst>
                                      </p:cBhvr>
                                      <p:tavLst>
                                        <p:tav tm="0">
                                          <p:val>
                                            <p:strVal val="#ppt_x"/>
                                          </p:val>
                                        </p:tav>
                                        <p:tav tm="100000">
                                          <p:val>
                                            <p:strVal val="#ppt_x"/>
                                          </p:val>
                                        </p:tav>
                                      </p:tavLst>
                                    </p:anim>
                                    <p:anim calcmode="lin" valueType="num">
                                      <p:cBhvr>
                                        <p:cTn id="56" dur="1000" fill="hold"/>
                                        <p:tgtEl>
                                          <p:spTgt spid="4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1000"/>
                                        <p:tgtEl>
                                          <p:spTgt spid="50"/>
                                        </p:tgtEl>
                                      </p:cBhvr>
                                    </p:animEffect>
                                    <p:anim calcmode="lin" valueType="num">
                                      <p:cBhvr>
                                        <p:cTn id="60" dur="1000" fill="hold"/>
                                        <p:tgtEl>
                                          <p:spTgt spid="50"/>
                                        </p:tgtEl>
                                        <p:attrNameLst>
                                          <p:attrName>ppt_x</p:attrName>
                                        </p:attrNameLst>
                                      </p:cBhvr>
                                      <p:tavLst>
                                        <p:tav tm="0">
                                          <p:val>
                                            <p:strVal val="#ppt_x"/>
                                          </p:val>
                                        </p:tav>
                                        <p:tav tm="100000">
                                          <p:val>
                                            <p:strVal val="#ppt_x"/>
                                          </p:val>
                                        </p:tav>
                                      </p:tavLst>
                                    </p:anim>
                                    <p:anim calcmode="lin" valueType="num">
                                      <p:cBhvr>
                                        <p:cTn id="6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2" fill="hold" display="0">
                  <p:stCondLst>
                    <p:cond delay="indefinite"/>
                  </p:stCondLst>
                  <p:endCondLst>
                    <p:cond evt="onStopAudio" delay="0">
                      <p:tgtEl>
                        <p:sldTgt/>
                      </p:tgtEl>
                    </p:cond>
                  </p:endCondLst>
                </p:cTn>
                <p:tgtEl>
                  <p:spTgt spid="7"/>
                </p:tgtEl>
              </p:cMediaNode>
            </p:audio>
          </p:childTnLst>
        </p:cTn>
      </p:par>
    </p:tnLst>
    <p:bldLst>
      <p:bldP spid="16" grpId="0" animBg="1"/>
      <p:bldP spid="17" grpId="0" animBg="1"/>
      <p:bldP spid="18"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ADC6D243-7ACA-B158-F0FC-44AE92B489A1}"/>
              </a:ext>
            </a:extLst>
          </p:cNvPr>
          <p:cNvGrpSpPr>
            <a:grpSpLocks noGrp="1" noUngrp="1" noRot="1" noMove="1" noResize="1"/>
          </p:cNvGrpSpPr>
          <p:nvPr/>
        </p:nvGrpSpPr>
        <p:grpSpPr>
          <a:xfrm>
            <a:off x="-308978" y="-584243"/>
            <a:ext cx="13313778" cy="7899443"/>
            <a:chOff x="-308978" y="-584243"/>
            <a:chExt cx="13313778" cy="7899443"/>
          </a:xfrm>
        </p:grpSpPr>
        <p:sp>
          <p:nvSpPr>
            <p:cNvPr id="33" name="Freeform 2">
              <a:extLst>
                <a:ext uri="{FF2B5EF4-FFF2-40B4-BE49-F238E27FC236}">
                  <a16:creationId xmlns:a16="http://schemas.microsoft.com/office/drawing/2014/main" id="{856A3C40-CCE8-3CE3-5602-6E2F39C02C16}"/>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
              <a:extLst>
                <a:ext uri="{FF2B5EF4-FFF2-40B4-BE49-F238E27FC236}">
                  <a16:creationId xmlns:a16="http://schemas.microsoft.com/office/drawing/2014/main" id="{D33F7E9C-A6A3-840D-E9AF-0BB1C340B0D3}"/>
                </a:ext>
              </a:extLst>
            </p:cNvPr>
            <p:cNvGrpSpPr>
              <a:grpSpLocks noGrp="1" noUngrp="1" noRot="1" noMove="1" noResize="1"/>
            </p:cNvGrpSpPr>
            <p:nvPr/>
          </p:nvGrpSpPr>
          <p:grpSpPr>
            <a:xfrm>
              <a:off x="-308978" y="-584243"/>
              <a:ext cx="4960668" cy="1311326"/>
              <a:chOff x="0" y="0"/>
              <a:chExt cx="6614223" cy="1748435"/>
            </a:xfrm>
          </p:grpSpPr>
          <p:sp>
            <p:nvSpPr>
              <p:cNvPr id="47" name="Freeform 4">
                <a:extLst>
                  <a:ext uri="{FF2B5EF4-FFF2-40B4-BE49-F238E27FC236}">
                    <a16:creationId xmlns:a16="http://schemas.microsoft.com/office/drawing/2014/main" id="{9A6C36EB-9909-A886-0A3A-BF7F5510E559}"/>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Freeform 5">
                <a:extLst>
                  <a:ext uri="{FF2B5EF4-FFF2-40B4-BE49-F238E27FC236}">
                    <a16:creationId xmlns:a16="http://schemas.microsoft.com/office/drawing/2014/main" id="{9540440E-9C1E-9632-44CA-4278DC2D4592}"/>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6">
              <a:extLst>
                <a:ext uri="{FF2B5EF4-FFF2-40B4-BE49-F238E27FC236}">
                  <a16:creationId xmlns:a16="http://schemas.microsoft.com/office/drawing/2014/main" id="{1CCDB076-6423-EF7D-CB7C-A4D59F84C7EB}"/>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Freeform 9">
              <a:extLst>
                <a:ext uri="{FF2B5EF4-FFF2-40B4-BE49-F238E27FC236}">
                  <a16:creationId xmlns:a16="http://schemas.microsoft.com/office/drawing/2014/main" id="{E93E7F86-80BC-7458-9A9E-41981923471B}"/>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10">
              <a:extLst>
                <a:ext uri="{FF2B5EF4-FFF2-40B4-BE49-F238E27FC236}">
                  <a16:creationId xmlns:a16="http://schemas.microsoft.com/office/drawing/2014/main" id="{3CB675AC-60D4-307F-0EFB-EE796FE00D7F}"/>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1">
              <a:extLst>
                <a:ext uri="{FF2B5EF4-FFF2-40B4-BE49-F238E27FC236}">
                  <a16:creationId xmlns:a16="http://schemas.microsoft.com/office/drawing/2014/main" id="{A7D74FBC-9282-C3CF-30CB-B23FB7D6D288}"/>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07268788-E7A1-4610-8AA3-16C259837B3D}"/>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Freeform 13">
              <a:extLst>
                <a:ext uri="{FF2B5EF4-FFF2-40B4-BE49-F238E27FC236}">
                  <a16:creationId xmlns:a16="http://schemas.microsoft.com/office/drawing/2014/main" id="{85D6ADB4-5CA1-66D9-D22B-3DCF6D85ACB0}"/>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Rectangle: Rounded Corners 20">
            <a:extLst>
              <a:ext uri="{FF2B5EF4-FFF2-40B4-BE49-F238E27FC236}">
                <a16:creationId xmlns:a16="http://schemas.microsoft.com/office/drawing/2014/main" id="{4EC11220-1AF4-91E8-B220-E6E9F509A167}"/>
              </a:ext>
            </a:extLst>
          </p:cNvPr>
          <p:cNvSpPr/>
          <p:nvPr/>
        </p:nvSpPr>
        <p:spPr>
          <a:xfrm>
            <a:off x="2114304" y="1349748"/>
            <a:ext cx="8776192" cy="994121"/>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There are over 30,000 different courses that you can study at a UK University!</a:t>
            </a:r>
          </a:p>
        </p:txBody>
      </p:sp>
      <p:sp>
        <p:nvSpPr>
          <p:cNvPr id="28" name="Rectangle: Rounded Corners 27">
            <a:extLst>
              <a:ext uri="{FF2B5EF4-FFF2-40B4-BE49-F238E27FC236}">
                <a16:creationId xmlns:a16="http://schemas.microsoft.com/office/drawing/2014/main" id="{D302DE5A-398B-7B9A-3229-F68126767370}"/>
              </a:ext>
            </a:extLst>
          </p:cNvPr>
          <p:cNvSpPr/>
          <p:nvPr/>
        </p:nvSpPr>
        <p:spPr>
          <a:xfrm>
            <a:off x="2114304" y="2448328"/>
            <a:ext cx="8776192" cy="84800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This will include all the subjects you have studied in school, and many more…</a:t>
            </a:r>
          </a:p>
        </p:txBody>
      </p:sp>
      <p:grpSp>
        <p:nvGrpSpPr>
          <p:cNvPr id="53" name="Group 52">
            <a:extLst>
              <a:ext uri="{FF2B5EF4-FFF2-40B4-BE49-F238E27FC236}">
                <a16:creationId xmlns:a16="http://schemas.microsoft.com/office/drawing/2014/main" id="{6CBBADED-8477-95ED-C022-93C8DE707F80}"/>
              </a:ext>
            </a:extLst>
          </p:cNvPr>
          <p:cNvGrpSpPr/>
          <p:nvPr/>
        </p:nvGrpSpPr>
        <p:grpSpPr>
          <a:xfrm>
            <a:off x="600768" y="3368865"/>
            <a:ext cx="1808904" cy="1738486"/>
            <a:chOff x="623533" y="3175129"/>
            <a:chExt cx="1808904" cy="1738486"/>
          </a:xfrm>
        </p:grpSpPr>
        <p:pic>
          <p:nvPicPr>
            <p:cNvPr id="29" name="Graphic 28" descr="Camera with solid fill">
              <a:extLst>
                <a:ext uri="{FF2B5EF4-FFF2-40B4-BE49-F238E27FC236}">
                  <a16:creationId xmlns:a16="http://schemas.microsoft.com/office/drawing/2014/main" id="{A218100B-915A-17B0-771B-CA29DA9A06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03581" y="3175129"/>
              <a:ext cx="1137935" cy="1137935"/>
            </a:xfrm>
            <a:prstGeom prst="rect">
              <a:avLst/>
            </a:prstGeom>
          </p:spPr>
        </p:pic>
        <p:sp>
          <p:nvSpPr>
            <p:cNvPr id="16" name="Rectangle 15">
              <a:extLst>
                <a:ext uri="{FF2B5EF4-FFF2-40B4-BE49-F238E27FC236}">
                  <a16:creationId xmlns:a16="http://schemas.microsoft.com/office/drawing/2014/main" id="{A7B765FF-C83A-E19C-1963-501FD3FB66D4}"/>
                </a:ext>
              </a:extLst>
            </p:cNvPr>
            <p:cNvSpPr/>
            <p:nvPr/>
          </p:nvSpPr>
          <p:spPr>
            <a:xfrm>
              <a:off x="623533" y="4307818"/>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Photography</a:t>
              </a:r>
            </a:p>
          </p:txBody>
        </p:sp>
      </p:grpSp>
      <p:grpSp>
        <p:nvGrpSpPr>
          <p:cNvPr id="58" name="Group 57">
            <a:extLst>
              <a:ext uri="{FF2B5EF4-FFF2-40B4-BE49-F238E27FC236}">
                <a16:creationId xmlns:a16="http://schemas.microsoft.com/office/drawing/2014/main" id="{8A1B89CA-973B-EB6B-9E3C-6FBA466A245F}"/>
              </a:ext>
            </a:extLst>
          </p:cNvPr>
          <p:cNvGrpSpPr/>
          <p:nvPr/>
        </p:nvGrpSpPr>
        <p:grpSpPr>
          <a:xfrm>
            <a:off x="600768" y="5310519"/>
            <a:ext cx="1808904" cy="1730043"/>
            <a:chOff x="605904" y="5116782"/>
            <a:chExt cx="1808904" cy="1730043"/>
          </a:xfrm>
        </p:grpSpPr>
        <p:pic>
          <p:nvPicPr>
            <p:cNvPr id="44" name="Graphic 43" descr="Computer with solid fill">
              <a:extLst>
                <a:ext uri="{FF2B5EF4-FFF2-40B4-BE49-F238E27FC236}">
                  <a16:creationId xmlns:a16="http://schemas.microsoft.com/office/drawing/2014/main" id="{C89BB640-E6F9-D9AE-D259-3960EB5CF6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59018" y="5116782"/>
              <a:ext cx="1137935" cy="1137935"/>
            </a:xfrm>
            <a:prstGeom prst="rect">
              <a:avLst/>
            </a:prstGeom>
          </p:spPr>
        </p:pic>
        <p:sp>
          <p:nvSpPr>
            <p:cNvPr id="17" name="Rectangle 16">
              <a:extLst>
                <a:ext uri="{FF2B5EF4-FFF2-40B4-BE49-F238E27FC236}">
                  <a16:creationId xmlns:a16="http://schemas.microsoft.com/office/drawing/2014/main" id="{6D71841B-C839-6404-42D5-C76EF972C105}"/>
                </a:ext>
              </a:extLst>
            </p:cNvPr>
            <p:cNvSpPr/>
            <p:nvPr/>
          </p:nvSpPr>
          <p:spPr>
            <a:xfrm>
              <a:off x="605904" y="6241028"/>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Computing</a:t>
              </a:r>
            </a:p>
          </p:txBody>
        </p:sp>
      </p:grpSp>
      <p:grpSp>
        <p:nvGrpSpPr>
          <p:cNvPr id="55" name="Group 54">
            <a:extLst>
              <a:ext uri="{FF2B5EF4-FFF2-40B4-BE49-F238E27FC236}">
                <a16:creationId xmlns:a16="http://schemas.microsoft.com/office/drawing/2014/main" id="{04DF55E3-DF27-DE15-B460-DC2081661E71}"/>
              </a:ext>
            </a:extLst>
          </p:cNvPr>
          <p:cNvGrpSpPr/>
          <p:nvPr/>
        </p:nvGrpSpPr>
        <p:grpSpPr>
          <a:xfrm>
            <a:off x="5675728" y="3323205"/>
            <a:ext cx="1808904" cy="1785388"/>
            <a:chOff x="5698493" y="3129469"/>
            <a:chExt cx="1808904" cy="1785388"/>
          </a:xfrm>
        </p:grpSpPr>
        <p:pic>
          <p:nvPicPr>
            <p:cNvPr id="40" name="Graphic 39" descr="Doctor male with solid fill">
              <a:extLst>
                <a:ext uri="{FF2B5EF4-FFF2-40B4-BE49-F238E27FC236}">
                  <a16:creationId xmlns:a16="http://schemas.microsoft.com/office/drawing/2014/main" id="{21A515D0-D1D3-7213-8BC2-5208F336C7E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81006" y="3129469"/>
              <a:ext cx="1137935" cy="1137935"/>
            </a:xfrm>
            <a:prstGeom prst="rect">
              <a:avLst/>
            </a:prstGeom>
          </p:spPr>
        </p:pic>
        <p:sp>
          <p:nvSpPr>
            <p:cNvPr id="19" name="Rectangle 18">
              <a:extLst>
                <a:ext uri="{FF2B5EF4-FFF2-40B4-BE49-F238E27FC236}">
                  <a16:creationId xmlns:a16="http://schemas.microsoft.com/office/drawing/2014/main" id="{F4DCC12C-8E37-B5D1-1DD4-B2B1D4A67C35}"/>
                </a:ext>
              </a:extLst>
            </p:cNvPr>
            <p:cNvSpPr/>
            <p:nvPr/>
          </p:nvSpPr>
          <p:spPr>
            <a:xfrm>
              <a:off x="5698493" y="4309060"/>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Nursing </a:t>
              </a:r>
            </a:p>
          </p:txBody>
        </p:sp>
      </p:grpSp>
      <p:grpSp>
        <p:nvGrpSpPr>
          <p:cNvPr id="57" name="Group 56">
            <a:extLst>
              <a:ext uri="{FF2B5EF4-FFF2-40B4-BE49-F238E27FC236}">
                <a16:creationId xmlns:a16="http://schemas.microsoft.com/office/drawing/2014/main" id="{ACF0F72C-7D2D-5714-3550-0B9A640763D6}"/>
              </a:ext>
            </a:extLst>
          </p:cNvPr>
          <p:cNvGrpSpPr/>
          <p:nvPr/>
        </p:nvGrpSpPr>
        <p:grpSpPr>
          <a:xfrm>
            <a:off x="10567228" y="3355296"/>
            <a:ext cx="1808904" cy="1727274"/>
            <a:chOff x="10589993" y="3161560"/>
            <a:chExt cx="1808904" cy="1727274"/>
          </a:xfrm>
        </p:grpSpPr>
        <p:pic>
          <p:nvPicPr>
            <p:cNvPr id="32" name="Graphic 31" descr="Detective male with solid fill">
              <a:extLst>
                <a:ext uri="{FF2B5EF4-FFF2-40B4-BE49-F238E27FC236}">
                  <a16:creationId xmlns:a16="http://schemas.microsoft.com/office/drawing/2014/main" id="{D3CFA7AB-152F-C687-130A-8AAE564599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98562" y="3161560"/>
              <a:ext cx="1137935" cy="1137935"/>
            </a:xfrm>
            <a:prstGeom prst="rect">
              <a:avLst/>
            </a:prstGeom>
          </p:spPr>
        </p:pic>
        <p:sp>
          <p:nvSpPr>
            <p:cNvPr id="20" name="Rectangle 19">
              <a:extLst>
                <a:ext uri="{FF2B5EF4-FFF2-40B4-BE49-F238E27FC236}">
                  <a16:creationId xmlns:a16="http://schemas.microsoft.com/office/drawing/2014/main" id="{EA55AFC2-0527-3DE2-A34B-552DBF8AD10E}"/>
                </a:ext>
              </a:extLst>
            </p:cNvPr>
            <p:cNvSpPr/>
            <p:nvPr/>
          </p:nvSpPr>
          <p:spPr>
            <a:xfrm>
              <a:off x="10589993" y="4283037"/>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Criminology </a:t>
              </a:r>
            </a:p>
          </p:txBody>
        </p:sp>
      </p:grpSp>
      <p:grpSp>
        <p:nvGrpSpPr>
          <p:cNvPr id="61" name="Group 60">
            <a:extLst>
              <a:ext uri="{FF2B5EF4-FFF2-40B4-BE49-F238E27FC236}">
                <a16:creationId xmlns:a16="http://schemas.microsoft.com/office/drawing/2014/main" id="{C4311091-58DF-7807-E748-78F2A2543E17}"/>
              </a:ext>
            </a:extLst>
          </p:cNvPr>
          <p:cNvGrpSpPr/>
          <p:nvPr/>
        </p:nvGrpSpPr>
        <p:grpSpPr>
          <a:xfrm>
            <a:off x="8073685" y="5378697"/>
            <a:ext cx="1808904" cy="1670843"/>
            <a:chOff x="8054211" y="5184961"/>
            <a:chExt cx="1808904" cy="1670843"/>
          </a:xfrm>
        </p:grpSpPr>
        <p:pic>
          <p:nvPicPr>
            <p:cNvPr id="46" name="Graphic 45" descr="Video camera with solid fill">
              <a:extLst>
                <a:ext uri="{FF2B5EF4-FFF2-40B4-BE49-F238E27FC236}">
                  <a16:creationId xmlns:a16="http://schemas.microsoft.com/office/drawing/2014/main" id="{DAB415AE-7044-6DE9-8A50-7C574AFEA8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431935" y="5184961"/>
              <a:ext cx="1137935" cy="1137935"/>
            </a:xfrm>
            <a:prstGeom prst="rect">
              <a:avLst/>
            </a:prstGeom>
          </p:spPr>
        </p:pic>
        <p:sp>
          <p:nvSpPr>
            <p:cNvPr id="22" name="Rectangle 21">
              <a:extLst>
                <a:ext uri="{FF2B5EF4-FFF2-40B4-BE49-F238E27FC236}">
                  <a16:creationId xmlns:a16="http://schemas.microsoft.com/office/drawing/2014/main" id="{B832D6D2-202D-6474-5C7F-C6DEB0281029}"/>
                </a:ext>
              </a:extLst>
            </p:cNvPr>
            <p:cNvSpPr/>
            <p:nvPr/>
          </p:nvSpPr>
          <p:spPr>
            <a:xfrm>
              <a:off x="8054211" y="6250007"/>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Film Making</a:t>
              </a:r>
            </a:p>
          </p:txBody>
        </p:sp>
      </p:grpSp>
      <p:grpSp>
        <p:nvGrpSpPr>
          <p:cNvPr id="60" name="Group 59">
            <a:extLst>
              <a:ext uri="{FF2B5EF4-FFF2-40B4-BE49-F238E27FC236}">
                <a16:creationId xmlns:a16="http://schemas.microsoft.com/office/drawing/2014/main" id="{A1E18CC6-5F8D-7197-0994-4AC30B9A8751}"/>
              </a:ext>
            </a:extLst>
          </p:cNvPr>
          <p:cNvGrpSpPr/>
          <p:nvPr/>
        </p:nvGrpSpPr>
        <p:grpSpPr>
          <a:xfrm>
            <a:off x="5664200" y="5305808"/>
            <a:ext cx="1808904" cy="1734754"/>
            <a:chOff x="5686965" y="5112072"/>
            <a:chExt cx="1808904" cy="1734754"/>
          </a:xfrm>
        </p:grpSpPr>
        <p:pic>
          <p:nvPicPr>
            <p:cNvPr id="36" name="Graphic 35" descr="Construction worker female with solid fill">
              <a:extLst>
                <a:ext uri="{FF2B5EF4-FFF2-40B4-BE49-F238E27FC236}">
                  <a16:creationId xmlns:a16="http://schemas.microsoft.com/office/drawing/2014/main" id="{D5FA9259-EBDC-2AA9-7FEA-5D4A18D0AE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981006" y="5112072"/>
              <a:ext cx="1137935" cy="1137935"/>
            </a:xfrm>
            <a:prstGeom prst="rect">
              <a:avLst/>
            </a:prstGeom>
          </p:spPr>
        </p:pic>
        <p:sp>
          <p:nvSpPr>
            <p:cNvPr id="23" name="Rectangle 22">
              <a:extLst>
                <a:ext uri="{FF2B5EF4-FFF2-40B4-BE49-F238E27FC236}">
                  <a16:creationId xmlns:a16="http://schemas.microsoft.com/office/drawing/2014/main" id="{5E64F7DB-8B9D-A0C1-552C-543C03EBDF67}"/>
                </a:ext>
              </a:extLst>
            </p:cNvPr>
            <p:cNvSpPr/>
            <p:nvPr/>
          </p:nvSpPr>
          <p:spPr>
            <a:xfrm>
              <a:off x="5686965" y="6241029"/>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Engineering</a:t>
              </a:r>
            </a:p>
          </p:txBody>
        </p:sp>
      </p:grpSp>
      <p:grpSp>
        <p:nvGrpSpPr>
          <p:cNvPr id="56" name="Group 55">
            <a:extLst>
              <a:ext uri="{FF2B5EF4-FFF2-40B4-BE49-F238E27FC236}">
                <a16:creationId xmlns:a16="http://schemas.microsoft.com/office/drawing/2014/main" id="{EEA49329-84F2-2C56-EA15-9B661D7FAD5D}"/>
              </a:ext>
            </a:extLst>
          </p:cNvPr>
          <p:cNvGrpSpPr/>
          <p:nvPr/>
        </p:nvGrpSpPr>
        <p:grpSpPr>
          <a:xfrm>
            <a:off x="8073685" y="3333966"/>
            <a:ext cx="1808904" cy="1781364"/>
            <a:chOff x="8096450" y="3140230"/>
            <a:chExt cx="1808904" cy="1781364"/>
          </a:xfrm>
        </p:grpSpPr>
        <p:pic>
          <p:nvPicPr>
            <p:cNvPr id="25" name="Graphic 24" descr="Architecture with solid fill">
              <a:extLst>
                <a:ext uri="{FF2B5EF4-FFF2-40B4-BE49-F238E27FC236}">
                  <a16:creationId xmlns:a16="http://schemas.microsoft.com/office/drawing/2014/main" id="{0985EF94-5CCD-1757-5AE2-16CFAA7A7A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431935" y="3140230"/>
              <a:ext cx="1137935" cy="1137935"/>
            </a:xfrm>
            <a:prstGeom prst="rect">
              <a:avLst/>
            </a:prstGeom>
          </p:spPr>
        </p:pic>
        <p:sp>
          <p:nvSpPr>
            <p:cNvPr id="24" name="Rectangle 23">
              <a:extLst>
                <a:ext uri="{FF2B5EF4-FFF2-40B4-BE49-F238E27FC236}">
                  <a16:creationId xmlns:a16="http://schemas.microsoft.com/office/drawing/2014/main" id="{8CC5D149-7ADF-2054-7D4B-7984330E2CF2}"/>
                </a:ext>
              </a:extLst>
            </p:cNvPr>
            <p:cNvSpPr/>
            <p:nvPr/>
          </p:nvSpPr>
          <p:spPr>
            <a:xfrm>
              <a:off x="8096450" y="4315797"/>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Architecture</a:t>
              </a:r>
            </a:p>
          </p:txBody>
        </p:sp>
      </p:grpSp>
      <p:grpSp>
        <p:nvGrpSpPr>
          <p:cNvPr id="62" name="Group 61">
            <a:extLst>
              <a:ext uri="{FF2B5EF4-FFF2-40B4-BE49-F238E27FC236}">
                <a16:creationId xmlns:a16="http://schemas.microsoft.com/office/drawing/2014/main" id="{B44045EA-EC11-62E7-BCD5-64555DB4B422}"/>
              </a:ext>
            </a:extLst>
          </p:cNvPr>
          <p:cNvGrpSpPr/>
          <p:nvPr/>
        </p:nvGrpSpPr>
        <p:grpSpPr>
          <a:xfrm>
            <a:off x="10567228" y="5232878"/>
            <a:ext cx="1808904" cy="1821267"/>
            <a:chOff x="10589993" y="5039142"/>
            <a:chExt cx="1808904" cy="1821267"/>
          </a:xfrm>
        </p:grpSpPr>
        <p:pic>
          <p:nvPicPr>
            <p:cNvPr id="38" name="Graphic 37" descr="Mannequin with solid fill">
              <a:extLst>
                <a:ext uri="{FF2B5EF4-FFF2-40B4-BE49-F238E27FC236}">
                  <a16:creationId xmlns:a16="http://schemas.microsoft.com/office/drawing/2014/main" id="{0D04FC79-F687-E901-6A22-4B3954E117E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925478" y="5039142"/>
              <a:ext cx="1137935" cy="1137935"/>
            </a:xfrm>
            <a:prstGeom prst="rect">
              <a:avLst/>
            </a:prstGeom>
          </p:spPr>
        </p:pic>
        <p:sp>
          <p:nvSpPr>
            <p:cNvPr id="26" name="Rectangle 25">
              <a:extLst>
                <a:ext uri="{FF2B5EF4-FFF2-40B4-BE49-F238E27FC236}">
                  <a16:creationId xmlns:a16="http://schemas.microsoft.com/office/drawing/2014/main" id="{91197A97-24F2-E217-FC0F-CDDD80AC3EF1}"/>
                </a:ext>
              </a:extLst>
            </p:cNvPr>
            <p:cNvSpPr/>
            <p:nvPr/>
          </p:nvSpPr>
          <p:spPr>
            <a:xfrm>
              <a:off x="10589993" y="6254612"/>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Fashion</a:t>
              </a:r>
            </a:p>
          </p:txBody>
        </p:sp>
      </p:grpSp>
      <p:grpSp>
        <p:nvGrpSpPr>
          <p:cNvPr id="59" name="Group 58">
            <a:extLst>
              <a:ext uri="{FF2B5EF4-FFF2-40B4-BE49-F238E27FC236}">
                <a16:creationId xmlns:a16="http://schemas.microsoft.com/office/drawing/2014/main" id="{688C1C2B-D93E-FC4D-340B-FD0CD8A2D13F}"/>
              </a:ext>
            </a:extLst>
          </p:cNvPr>
          <p:cNvGrpSpPr/>
          <p:nvPr/>
        </p:nvGrpSpPr>
        <p:grpSpPr>
          <a:xfrm>
            <a:off x="3177492" y="5422358"/>
            <a:ext cx="1808904" cy="1627182"/>
            <a:chOff x="3131111" y="5225331"/>
            <a:chExt cx="1808904" cy="1627182"/>
          </a:xfrm>
        </p:grpSpPr>
        <p:pic>
          <p:nvPicPr>
            <p:cNvPr id="42" name="Graphic 41" descr="Whistle with solid fill">
              <a:extLst>
                <a:ext uri="{FF2B5EF4-FFF2-40B4-BE49-F238E27FC236}">
                  <a16:creationId xmlns:a16="http://schemas.microsoft.com/office/drawing/2014/main" id="{93E88A4A-E1FE-C023-BD21-83089BCDE8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466596" y="5225331"/>
              <a:ext cx="1137935" cy="1137935"/>
            </a:xfrm>
            <a:prstGeom prst="rect">
              <a:avLst/>
            </a:prstGeom>
          </p:spPr>
        </p:pic>
        <p:sp>
          <p:nvSpPr>
            <p:cNvPr id="27" name="Rectangle 26">
              <a:extLst>
                <a:ext uri="{FF2B5EF4-FFF2-40B4-BE49-F238E27FC236}">
                  <a16:creationId xmlns:a16="http://schemas.microsoft.com/office/drawing/2014/main" id="{F38A5CC7-EF45-7086-DC86-00F068D4A063}"/>
                </a:ext>
              </a:extLst>
            </p:cNvPr>
            <p:cNvSpPr/>
            <p:nvPr/>
          </p:nvSpPr>
          <p:spPr>
            <a:xfrm>
              <a:off x="3131111" y="6246716"/>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Coaching</a:t>
              </a:r>
            </a:p>
          </p:txBody>
        </p:sp>
      </p:grpSp>
      <p:grpSp>
        <p:nvGrpSpPr>
          <p:cNvPr id="54" name="Group 53">
            <a:extLst>
              <a:ext uri="{FF2B5EF4-FFF2-40B4-BE49-F238E27FC236}">
                <a16:creationId xmlns:a16="http://schemas.microsoft.com/office/drawing/2014/main" id="{4D04979E-87F6-8A14-E611-4ABEE3D48B7C}"/>
              </a:ext>
            </a:extLst>
          </p:cNvPr>
          <p:cNvGrpSpPr/>
          <p:nvPr/>
        </p:nvGrpSpPr>
        <p:grpSpPr>
          <a:xfrm>
            <a:off x="3182185" y="3313064"/>
            <a:ext cx="1808904" cy="1795530"/>
            <a:chOff x="3204950" y="3119328"/>
            <a:chExt cx="1808904" cy="1795530"/>
          </a:xfrm>
        </p:grpSpPr>
        <p:sp>
          <p:nvSpPr>
            <p:cNvPr id="18" name="Rectangle 17">
              <a:extLst>
                <a:ext uri="{FF2B5EF4-FFF2-40B4-BE49-F238E27FC236}">
                  <a16:creationId xmlns:a16="http://schemas.microsoft.com/office/drawing/2014/main" id="{0AC16319-1716-959E-345F-612EE406A54E}"/>
                </a:ext>
              </a:extLst>
            </p:cNvPr>
            <p:cNvSpPr/>
            <p:nvPr/>
          </p:nvSpPr>
          <p:spPr>
            <a:xfrm>
              <a:off x="3204950" y="4309061"/>
              <a:ext cx="1808904" cy="605797"/>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Animal Behaviour </a:t>
              </a:r>
            </a:p>
          </p:txBody>
        </p:sp>
        <p:pic>
          <p:nvPicPr>
            <p:cNvPr id="31" name="Graphic 30" descr="Cat with solid fill">
              <a:extLst>
                <a:ext uri="{FF2B5EF4-FFF2-40B4-BE49-F238E27FC236}">
                  <a16:creationId xmlns:a16="http://schemas.microsoft.com/office/drawing/2014/main" id="{FF25BF64-0D34-D7F8-CEC7-E0B30C119D2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p:blipFill>
          <p:spPr>
            <a:xfrm>
              <a:off x="3484757" y="3119328"/>
              <a:ext cx="1137935" cy="1137935"/>
            </a:xfrm>
            <a:prstGeom prst="rect">
              <a:avLst/>
            </a:prstGeom>
          </p:spPr>
        </p:pic>
      </p:grpSp>
      <p:sp>
        <p:nvSpPr>
          <p:cNvPr id="51" name="Title 13">
            <a:extLst>
              <a:ext uri="{FF2B5EF4-FFF2-40B4-BE49-F238E27FC236}">
                <a16:creationId xmlns:a16="http://schemas.microsoft.com/office/drawing/2014/main" id="{33CC7919-38DA-786E-D328-8812E8BAB306}"/>
              </a:ext>
            </a:extLst>
          </p:cNvPr>
          <p:cNvSpPr>
            <a:spLocks noGrp="1"/>
          </p:cNvSpPr>
          <p:nvPr>
            <p:ph type="title"/>
          </p:nvPr>
        </p:nvSpPr>
        <p:spPr>
          <a:xfrm>
            <a:off x="1016000" y="274638"/>
            <a:ext cx="10972800" cy="1143000"/>
          </a:xfrm>
        </p:spPr>
        <p:txBody>
          <a:bodyPr>
            <a:noAutofit/>
          </a:bodyPr>
          <a:lstStyle/>
          <a:p>
            <a:r>
              <a:rPr lang="en-GB" dirty="0">
                <a:latin typeface="Poppins Bold" panose="020B0604020202020204" charset="0"/>
                <a:cs typeface="Poppins Bold" panose="020B0604020202020204" charset="0"/>
              </a:rPr>
              <a:t>‘University is only for Academics’ </a:t>
            </a:r>
          </a:p>
        </p:txBody>
      </p:sp>
      <p:pic>
        <p:nvPicPr>
          <p:cNvPr id="12" name="Audio 11">
            <a:hlinkClick r:id="" action="ppaction://media"/>
            <a:extLst>
              <a:ext uri="{FF2B5EF4-FFF2-40B4-BE49-F238E27FC236}">
                <a16:creationId xmlns:a16="http://schemas.microsoft.com/office/drawing/2014/main" id="{77D1E060-2B48-0AE9-4055-649BAB4C9CAF}"/>
              </a:ext>
            </a:extLst>
          </p:cNvPr>
          <p:cNvPicPr>
            <a:picLocks noChangeAspect="1"/>
          </p:cNvPicPr>
          <p:nvPr>
            <a:audioFile r:link="rId3"/>
            <p:extLst>
              <p:ext uri="{DAA4B4D4-6D71-4841-9C94-3DE7FCFB9230}">
                <p14:media xmlns:p14="http://schemas.microsoft.com/office/powerpoint/2010/main" r:embed="rId2"/>
              </p:ext>
            </p:extLst>
          </p:nvPr>
        </p:nvPicPr>
        <p:blipFill>
          <a:blip r:embed="rId21"/>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828897267"/>
      </p:ext>
    </p:extLst>
  </p:cSld>
  <p:clrMapOvr>
    <a:masterClrMapping/>
  </p:clrMapOvr>
  <mc:AlternateContent xmlns:mc="http://schemas.openxmlformats.org/markup-compatibility/2006">
    <mc:Choice xmlns:p14="http://schemas.microsoft.com/office/powerpoint/2010/main" Requires="p14">
      <p:transition spd="slow" p14:dur="2000" advTm="89213"/>
    </mc:Choice>
    <mc:Fallback>
      <p:transition spd="slow" advTm="89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1000"/>
                                        <p:tgtEl>
                                          <p:spTgt spid="53"/>
                                        </p:tgtEl>
                                      </p:cBhvr>
                                    </p:animEffect>
                                    <p:anim calcmode="lin" valueType="num">
                                      <p:cBhvr>
                                        <p:cTn id="20" dur="1000" fill="hold"/>
                                        <p:tgtEl>
                                          <p:spTgt spid="53"/>
                                        </p:tgtEl>
                                        <p:attrNameLst>
                                          <p:attrName>ppt_x</p:attrName>
                                        </p:attrNameLst>
                                      </p:cBhvr>
                                      <p:tavLst>
                                        <p:tav tm="0">
                                          <p:val>
                                            <p:strVal val="#ppt_x"/>
                                          </p:val>
                                        </p:tav>
                                        <p:tav tm="100000">
                                          <p:val>
                                            <p:strVal val="#ppt_x"/>
                                          </p:val>
                                        </p:tav>
                                      </p:tavLst>
                                    </p:anim>
                                    <p:anim calcmode="lin" valueType="num">
                                      <p:cBhvr>
                                        <p:cTn id="21" dur="1000" fill="hold"/>
                                        <p:tgtEl>
                                          <p:spTgt spid="5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1000"/>
                                        <p:tgtEl>
                                          <p:spTgt spid="54"/>
                                        </p:tgtEl>
                                      </p:cBhvr>
                                    </p:animEffect>
                                    <p:anim calcmode="lin" valueType="num">
                                      <p:cBhvr>
                                        <p:cTn id="25" dur="1000" fill="hold"/>
                                        <p:tgtEl>
                                          <p:spTgt spid="54"/>
                                        </p:tgtEl>
                                        <p:attrNameLst>
                                          <p:attrName>ppt_x</p:attrName>
                                        </p:attrNameLst>
                                      </p:cBhvr>
                                      <p:tavLst>
                                        <p:tav tm="0">
                                          <p:val>
                                            <p:strVal val="#ppt_x"/>
                                          </p:val>
                                        </p:tav>
                                        <p:tav tm="100000">
                                          <p:val>
                                            <p:strVal val="#ppt_x"/>
                                          </p:val>
                                        </p:tav>
                                      </p:tavLst>
                                    </p:anim>
                                    <p:anim calcmode="lin" valueType="num">
                                      <p:cBhvr>
                                        <p:cTn id="26" dur="1000" fill="hold"/>
                                        <p:tgtEl>
                                          <p:spTgt spid="5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1000"/>
                                        <p:tgtEl>
                                          <p:spTgt spid="55"/>
                                        </p:tgtEl>
                                      </p:cBhvr>
                                    </p:animEffect>
                                    <p:anim calcmode="lin" valueType="num">
                                      <p:cBhvr>
                                        <p:cTn id="30" dur="1000" fill="hold"/>
                                        <p:tgtEl>
                                          <p:spTgt spid="55"/>
                                        </p:tgtEl>
                                        <p:attrNameLst>
                                          <p:attrName>ppt_x</p:attrName>
                                        </p:attrNameLst>
                                      </p:cBhvr>
                                      <p:tavLst>
                                        <p:tav tm="0">
                                          <p:val>
                                            <p:strVal val="#ppt_x"/>
                                          </p:val>
                                        </p:tav>
                                        <p:tav tm="100000">
                                          <p:val>
                                            <p:strVal val="#ppt_x"/>
                                          </p:val>
                                        </p:tav>
                                      </p:tavLst>
                                    </p:anim>
                                    <p:anim calcmode="lin" valueType="num">
                                      <p:cBhvr>
                                        <p:cTn id="31" dur="1000" fill="hold"/>
                                        <p:tgtEl>
                                          <p:spTgt spid="5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1000"/>
                                        <p:tgtEl>
                                          <p:spTgt spid="56"/>
                                        </p:tgtEl>
                                      </p:cBhvr>
                                    </p:animEffect>
                                    <p:anim calcmode="lin" valueType="num">
                                      <p:cBhvr>
                                        <p:cTn id="35" dur="1000" fill="hold"/>
                                        <p:tgtEl>
                                          <p:spTgt spid="56"/>
                                        </p:tgtEl>
                                        <p:attrNameLst>
                                          <p:attrName>ppt_x</p:attrName>
                                        </p:attrNameLst>
                                      </p:cBhvr>
                                      <p:tavLst>
                                        <p:tav tm="0">
                                          <p:val>
                                            <p:strVal val="#ppt_x"/>
                                          </p:val>
                                        </p:tav>
                                        <p:tav tm="100000">
                                          <p:val>
                                            <p:strVal val="#ppt_x"/>
                                          </p:val>
                                        </p:tav>
                                      </p:tavLst>
                                    </p:anim>
                                    <p:anim calcmode="lin" valueType="num">
                                      <p:cBhvr>
                                        <p:cTn id="36" dur="1000" fill="hold"/>
                                        <p:tgtEl>
                                          <p:spTgt spid="5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1000" fill="hold"/>
                                        <p:tgtEl>
                                          <p:spTgt spid="5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1000"/>
                                        <p:tgtEl>
                                          <p:spTgt spid="62"/>
                                        </p:tgtEl>
                                      </p:cBhvr>
                                    </p:animEffect>
                                    <p:anim calcmode="lin" valueType="num">
                                      <p:cBhvr>
                                        <p:cTn id="45" dur="1000" fill="hold"/>
                                        <p:tgtEl>
                                          <p:spTgt spid="62"/>
                                        </p:tgtEl>
                                        <p:attrNameLst>
                                          <p:attrName>ppt_x</p:attrName>
                                        </p:attrNameLst>
                                      </p:cBhvr>
                                      <p:tavLst>
                                        <p:tav tm="0">
                                          <p:val>
                                            <p:strVal val="#ppt_x"/>
                                          </p:val>
                                        </p:tav>
                                        <p:tav tm="100000">
                                          <p:val>
                                            <p:strVal val="#ppt_x"/>
                                          </p:val>
                                        </p:tav>
                                      </p:tavLst>
                                    </p:anim>
                                    <p:anim calcmode="lin" valueType="num">
                                      <p:cBhvr>
                                        <p:cTn id="46" dur="1000" fill="hold"/>
                                        <p:tgtEl>
                                          <p:spTgt spid="6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1000"/>
                                        <p:tgtEl>
                                          <p:spTgt spid="61"/>
                                        </p:tgtEl>
                                      </p:cBhvr>
                                    </p:animEffect>
                                    <p:anim calcmode="lin" valueType="num">
                                      <p:cBhvr>
                                        <p:cTn id="50" dur="1000" fill="hold"/>
                                        <p:tgtEl>
                                          <p:spTgt spid="61"/>
                                        </p:tgtEl>
                                        <p:attrNameLst>
                                          <p:attrName>ppt_x</p:attrName>
                                        </p:attrNameLst>
                                      </p:cBhvr>
                                      <p:tavLst>
                                        <p:tav tm="0">
                                          <p:val>
                                            <p:strVal val="#ppt_x"/>
                                          </p:val>
                                        </p:tav>
                                        <p:tav tm="100000">
                                          <p:val>
                                            <p:strVal val="#ppt_x"/>
                                          </p:val>
                                        </p:tav>
                                      </p:tavLst>
                                    </p:anim>
                                    <p:anim calcmode="lin" valueType="num">
                                      <p:cBhvr>
                                        <p:cTn id="51" dur="1000" fill="hold"/>
                                        <p:tgtEl>
                                          <p:spTgt spid="6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1000"/>
                                        <p:tgtEl>
                                          <p:spTgt spid="60"/>
                                        </p:tgtEl>
                                      </p:cBhvr>
                                    </p:animEffect>
                                    <p:anim calcmode="lin" valueType="num">
                                      <p:cBhvr>
                                        <p:cTn id="55" dur="1000" fill="hold"/>
                                        <p:tgtEl>
                                          <p:spTgt spid="60"/>
                                        </p:tgtEl>
                                        <p:attrNameLst>
                                          <p:attrName>ppt_x</p:attrName>
                                        </p:attrNameLst>
                                      </p:cBhvr>
                                      <p:tavLst>
                                        <p:tav tm="0">
                                          <p:val>
                                            <p:strVal val="#ppt_x"/>
                                          </p:val>
                                        </p:tav>
                                        <p:tav tm="100000">
                                          <p:val>
                                            <p:strVal val="#ppt_x"/>
                                          </p:val>
                                        </p:tav>
                                      </p:tavLst>
                                    </p:anim>
                                    <p:anim calcmode="lin" valueType="num">
                                      <p:cBhvr>
                                        <p:cTn id="56" dur="1000" fill="hold"/>
                                        <p:tgtEl>
                                          <p:spTgt spid="6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1000"/>
                                        <p:tgtEl>
                                          <p:spTgt spid="59"/>
                                        </p:tgtEl>
                                      </p:cBhvr>
                                    </p:animEffect>
                                    <p:anim calcmode="lin" valueType="num">
                                      <p:cBhvr>
                                        <p:cTn id="60" dur="1000" fill="hold"/>
                                        <p:tgtEl>
                                          <p:spTgt spid="59"/>
                                        </p:tgtEl>
                                        <p:attrNameLst>
                                          <p:attrName>ppt_x</p:attrName>
                                        </p:attrNameLst>
                                      </p:cBhvr>
                                      <p:tavLst>
                                        <p:tav tm="0">
                                          <p:val>
                                            <p:strVal val="#ppt_x"/>
                                          </p:val>
                                        </p:tav>
                                        <p:tav tm="100000">
                                          <p:val>
                                            <p:strVal val="#ppt_x"/>
                                          </p:val>
                                        </p:tav>
                                      </p:tavLst>
                                    </p:anim>
                                    <p:anim calcmode="lin" valueType="num">
                                      <p:cBhvr>
                                        <p:cTn id="61" dur="1000" fill="hold"/>
                                        <p:tgtEl>
                                          <p:spTgt spid="5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fade">
                                      <p:cBhvr>
                                        <p:cTn id="64" dur="1000"/>
                                        <p:tgtEl>
                                          <p:spTgt spid="58"/>
                                        </p:tgtEl>
                                      </p:cBhvr>
                                    </p:animEffect>
                                    <p:anim calcmode="lin" valueType="num">
                                      <p:cBhvr>
                                        <p:cTn id="65" dur="1000" fill="hold"/>
                                        <p:tgtEl>
                                          <p:spTgt spid="58"/>
                                        </p:tgtEl>
                                        <p:attrNameLst>
                                          <p:attrName>ppt_x</p:attrName>
                                        </p:attrNameLst>
                                      </p:cBhvr>
                                      <p:tavLst>
                                        <p:tav tm="0">
                                          <p:val>
                                            <p:strVal val="#ppt_x"/>
                                          </p:val>
                                        </p:tav>
                                        <p:tav tm="100000">
                                          <p:val>
                                            <p:strVal val="#ppt_x"/>
                                          </p:val>
                                        </p:tav>
                                      </p:tavLst>
                                    </p:anim>
                                    <p:anim calcmode="lin" valueType="num">
                                      <p:cBhvr>
                                        <p:cTn id="66"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7" fill="hold" display="0">
                  <p:stCondLst>
                    <p:cond delay="indefinite"/>
                  </p:stCondLst>
                  <p:endCondLst>
                    <p:cond evt="onStopAudio" delay="0">
                      <p:tgtEl>
                        <p:sldTgt/>
                      </p:tgtEl>
                    </p:cond>
                  </p:endCondLst>
                </p:cTn>
                <p:tgtEl>
                  <p:spTgt spid="12"/>
                </p:tgtEl>
              </p:cMediaNode>
            </p:audio>
          </p:childTnLst>
        </p:cTn>
      </p:par>
    </p:tnLst>
    <p:bldLst>
      <p:bldP spid="21"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C2DA064E-EF7F-0989-E039-88350FFA10D0}"/>
              </a:ext>
            </a:extLst>
          </p:cNvPr>
          <p:cNvGrpSpPr>
            <a:grpSpLocks noGrp="1" noUngrp="1" noRot="1" noMove="1" noResize="1"/>
          </p:cNvGrpSpPr>
          <p:nvPr/>
        </p:nvGrpSpPr>
        <p:grpSpPr>
          <a:xfrm>
            <a:off x="-308978" y="-584243"/>
            <a:ext cx="13313778" cy="7899443"/>
            <a:chOff x="-308978" y="-584243"/>
            <a:chExt cx="13313778" cy="7899443"/>
          </a:xfrm>
        </p:grpSpPr>
        <p:sp>
          <p:nvSpPr>
            <p:cNvPr id="25" name="Freeform 2">
              <a:extLst>
                <a:ext uri="{FF2B5EF4-FFF2-40B4-BE49-F238E27FC236}">
                  <a16:creationId xmlns:a16="http://schemas.microsoft.com/office/drawing/2014/main" id="{7B969A54-F0DD-B573-C789-D2AA28292AB0}"/>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3">
              <a:extLst>
                <a:ext uri="{FF2B5EF4-FFF2-40B4-BE49-F238E27FC236}">
                  <a16:creationId xmlns:a16="http://schemas.microsoft.com/office/drawing/2014/main" id="{103F32AF-0E88-413A-B19C-8DC6CC7F9DC4}"/>
                </a:ext>
              </a:extLst>
            </p:cNvPr>
            <p:cNvGrpSpPr>
              <a:grpSpLocks noGrp="1" noUngrp="1" noRot="1" noMove="1" noResize="1"/>
            </p:cNvGrpSpPr>
            <p:nvPr/>
          </p:nvGrpSpPr>
          <p:grpSpPr>
            <a:xfrm>
              <a:off x="-308978" y="-584243"/>
              <a:ext cx="4960668" cy="1311326"/>
              <a:chOff x="0" y="0"/>
              <a:chExt cx="6614223" cy="1748435"/>
            </a:xfrm>
          </p:grpSpPr>
          <p:sp>
            <p:nvSpPr>
              <p:cNvPr id="33" name="Freeform 4">
                <a:extLst>
                  <a:ext uri="{FF2B5EF4-FFF2-40B4-BE49-F238E27FC236}">
                    <a16:creationId xmlns:a16="http://schemas.microsoft.com/office/drawing/2014/main" id="{7DA55E48-C85D-1EA0-921C-2B89D7EDA458}"/>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5">
                <a:extLst>
                  <a:ext uri="{FF2B5EF4-FFF2-40B4-BE49-F238E27FC236}">
                    <a16:creationId xmlns:a16="http://schemas.microsoft.com/office/drawing/2014/main" id="{10F3EFDF-F7AD-6294-D0E6-A8E52AB8126E}"/>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7" name="Freeform 6">
              <a:extLst>
                <a:ext uri="{FF2B5EF4-FFF2-40B4-BE49-F238E27FC236}">
                  <a16:creationId xmlns:a16="http://schemas.microsoft.com/office/drawing/2014/main" id="{F3B42538-EEA3-35D6-C527-FDC23BA1B89F}"/>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9">
              <a:extLst>
                <a:ext uri="{FF2B5EF4-FFF2-40B4-BE49-F238E27FC236}">
                  <a16:creationId xmlns:a16="http://schemas.microsoft.com/office/drawing/2014/main" id="{D9E95E3B-F5CB-F88C-5B93-DC394A262C33}"/>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10">
              <a:extLst>
                <a:ext uri="{FF2B5EF4-FFF2-40B4-BE49-F238E27FC236}">
                  <a16:creationId xmlns:a16="http://schemas.microsoft.com/office/drawing/2014/main" id="{525CBED5-F9A7-9CBC-64AA-ABF6872A1C7D}"/>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1">
              <a:extLst>
                <a:ext uri="{FF2B5EF4-FFF2-40B4-BE49-F238E27FC236}">
                  <a16:creationId xmlns:a16="http://schemas.microsoft.com/office/drawing/2014/main" id="{B6456D37-CDC0-D15D-F00F-13F7D89C3E5A}"/>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12">
              <a:extLst>
                <a:ext uri="{FF2B5EF4-FFF2-40B4-BE49-F238E27FC236}">
                  <a16:creationId xmlns:a16="http://schemas.microsoft.com/office/drawing/2014/main" id="{B9AE8C85-02E2-F3DE-698D-037CD09B3486}"/>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13">
              <a:extLst>
                <a:ext uri="{FF2B5EF4-FFF2-40B4-BE49-F238E27FC236}">
                  <a16:creationId xmlns:a16="http://schemas.microsoft.com/office/drawing/2014/main" id="{75804F34-9BCD-74C9-1439-800F416C5AA8}"/>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Shape 15">
            <a:extLst>
              <a:ext uri="{FF2B5EF4-FFF2-40B4-BE49-F238E27FC236}">
                <a16:creationId xmlns:a16="http://schemas.microsoft.com/office/drawing/2014/main" id="{EA4D46DC-CE66-7A09-5F74-4AD5443DC5F8}"/>
              </a:ext>
            </a:extLst>
          </p:cNvPr>
          <p:cNvSpPr/>
          <p:nvPr/>
        </p:nvSpPr>
        <p:spPr>
          <a:xfrm>
            <a:off x="526173" y="3575682"/>
            <a:ext cx="3121712" cy="1665036"/>
          </a:xfrm>
          <a:custGeom>
            <a:avLst/>
            <a:gdLst>
              <a:gd name="connsiteX0" fmla="*/ 0 w 2225527"/>
              <a:gd name="connsiteY0" fmla="*/ 133532 h 1335316"/>
              <a:gd name="connsiteX1" fmla="*/ 133532 w 2225527"/>
              <a:gd name="connsiteY1" fmla="*/ 0 h 1335316"/>
              <a:gd name="connsiteX2" fmla="*/ 2091995 w 2225527"/>
              <a:gd name="connsiteY2" fmla="*/ 0 h 1335316"/>
              <a:gd name="connsiteX3" fmla="*/ 2225527 w 2225527"/>
              <a:gd name="connsiteY3" fmla="*/ 133532 h 1335316"/>
              <a:gd name="connsiteX4" fmla="*/ 2225527 w 2225527"/>
              <a:gd name="connsiteY4" fmla="*/ 1201784 h 1335316"/>
              <a:gd name="connsiteX5" fmla="*/ 2091995 w 2225527"/>
              <a:gd name="connsiteY5" fmla="*/ 1335316 h 1335316"/>
              <a:gd name="connsiteX6" fmla="*/ 133532 w 2225527"/>
              <a:gd name="connsiteY6" fmla="*/ 1335316 h 1335316"/>
              <a:gd name="connsiteX7" fmla="*/ 0 w 2225527"/>
              <a:gd name="connsiteY7" fmla="*/ 1201784 h 1335316"/>
              <a:gd name="connsiteX8" fmla="*/ 0 w 2225527"/>
              <a:gd name="connsiteY8" fmla="*/ 133532 h 133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5527" h="1335316">
                <a:moveTo>
                  <a:pt x="0" y="133532"/>
                </a:moveTo>
                <a:cubicBezTo>
                  <a:pt x="0" y="59784"/>
                  <a:pt x="59784" y="0"/>
                  <a:pt x="133532" y="0"/>
                </a:cubicBezTo>
                <a:lnTo>
                  <a:pt x="2091995" y="0"/>
                </a:lnTo>
                <a:cubicBezTo>
                  <a:pt x="2165743" y="0"/>
                  <a:pt x="2225527" y="59784"/>
                  <a:pt x="2225527" y="133532"/>
                </a:cubicBezTo>
                <a:lnTo>
                  <a:pt x="2225527" y="1201784"/>
                </a:lnTo>
                <a:cubicBezTo>
                  <a:pt x="2225527" y="1275532"/>
                  <a:pt x="2165743" y="1335316"/>
                  <a:pt x="2091995" y="1335316"/>
                </a:cubicBezTo>
                <a:lnTo>
                  <a:pt x="133532" y="1335316"/>
                </a:lnTo>
                <a:cubicBezTo>
                  <a:pt x="59784" y="1335316"/>
                  <a:pt x="0" y="1275532"/>
                  <a:pt x="0" y="1201784"/>
                </a:cubicBezTo>
                <a:lnTo>
                  <a:pt x="0" y="133532"/>
                </a:lnTo>
                <a:close/>
              </a:path>
            </a:pathLst>
          </a:custGeom>
          <a:solidFill>
            <a:srgbClr val="1B95B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4360" tIns="134360" rIns="134360" bIns="134360" numCol="1" spcCol="1270" anchor="ctr" anchorCtr="0">
            <a:noAutofit/>
          </a:bodyPr>
          <a:lstStyle/>
          <a:p>
            <a:pPr algn="ctr" defTabSz="1111250">
              <a:lnSpc>
                <a:spcPct val="90000"/>
              </a:lnSpc>
              <a:spcBef>
                <a:spcPct val="0"/>
              </a:spcBef>
              <a:spcAft>
                <a:spcPct val="35000"/>
              </a:spcAft>
            </a:pPr>
            <a:r>
              <a:rPr lang="en-GB" sz="3200" dirty="0">
                <a:solidFill>
                  <a:schemeClr val="bg1"/>
                </a:solidFill>
              </a:rPr>
              <a:t>Predicted Grades</a:t>
            </a:r>
          </a:p>
        </p:txBody>
      </p:sp>
      <p:sp>
        <p:nvSpPr>
          <p:cNvPr id="17" name="Plus Sign 16">
            <a:extLst>
              <a:ext uri="{FF2B5EF4-FFF2-40B4-BE49-F238E27FC236}">
                <a16:creationId xmlns:a16="http://schemas.microsoft.com/office/drawing/2014/main" id="{E75E830A-3EB4-8F9D-1422-21D48D8F8067}"/>
              </a:ext>
            </a:extLst>
          </p:cNvPr>
          <p:cNvSpPr/>
          <p:nvPr/>
        </p:nvSpPr>
        <p:spPr>
          <a:xfrm>
            <a:off x="3694411" y="3932644"/>
            <a:ext cx="883047" cy="805563"/>
          </a:xfrm>
          <a:prstGeom prst="mathPl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4A07B19A-F172-8525-4213-BE0CA64D3962}"/>
              </a:ext>
            </a:extLst>
          </p:cNvPr>
          <p:cNvSpPr/>
          <p:nvPr/>
        </p:nvSpPr>
        <p:spPr>
          <a:xfrm>
            <a:off x="5061539" y="2532481"/>
            <a:ext cx="3121712" cy="1665036"/>
          </a:xfrm>
          <a:custGeom>
            <a:avLst/>
            <a:gdLst>
              <a:gd name="connsiteX0" fmla="*/ 0 w 2225527"/>
              <a:gd name="connsiteY0" fmla="*/ 133532 h 1335316"/>
              <a:gd name="connsiteX1" fmla="*/ 133532 w 2225527"/>
              <a:gd name="connsiteY1" fmla="*/ 0 h 1335316"/>
              <a:gd name="connsiteX2" fmla="*/ 2091995 w 2225527"/>
              <a:gd name="connsiteY2" fmla="*/ 0 h 1335316"/>
              <a:gd name="connsiteX3" fmla="*/ 2225527 w 2225527"/>
              <a:gd name="connsiteY3" fmla="*/ 133532 h 1335316"/>
              <a:gd name="connsiteX4" fmla="*/ 2225527 w 2225527"/>
              <a:gd name="connsiteY4" fmla="*/ 1201784 h 1335316"/>
              <a:gd name="connsiteX5" fmla="*/ 2091995 w 2225527"/>
              <a:gd name="connsiteY5" fmla="*/ 1335316 h 1335316"/>
              <a:gd name="connsiteX6" fmla="*/ 133532 w 2225527"/>
              <a:gd name="connsiteY6" fmla="*/ 1335316 h 1335316"/>
              <a:gd name="connsiteX7" fmla="*/ 0 w 2225527"/>
              <a:gd name="connsiteY7" fmla="*/ 1201784 h 1335316"/>
              <a:gd name="connsiteX8" fmla="*/ 0 w 2225527"/>
              <a:gd name="connsiteY8" fmla="*/ 133532 h 133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5527" h="1335316">
                <a:moveTo>
                  <a:pt x="0" y="133532"/>
                </a:moveTo>
                <a:cubicBezTo>
                  <a:pt x="0" y="59784"/>
                  <a:pt x="59784" y="0"/>
                  <a:pt x="133532" y="0"/>
                </a:cubicBezTo>
                <a:lnTo>
                  <a:pt x="2091995" y="0"/>
                </a:lnTo>
                <a:cubicBezTo>
                  <a:pt x="2165743" y="0"/>
                  <a:pt x="2225527" y="59784"/>
                  <a:pt x="2225527" y="133532"/>
                </a:cubicBezTo>
                <a:lnTo>
                  <a:pt x="2225527" y="1201784"/>
                </a:lnTo>
                <a:cubicBezTo>
                  <a:pt x="2225527" y="1275532"/>
                  <a:pt x="2165743" y="1335316"/>
                  <a:pt x="2091995" y="1335316"/>
                </a:cubicBezTo>
                <a:lnTo>
                  <a:pt x="133532" y="1335316"/>
                </a:lnTo>
                <a:cubicBezTo>
                  <a:pt x="59784" y="1335316"/>
                  <a:pt x="0" y="1275532"/>
                  <a:pt x="0" y="1201784"/>
                </a:cubicBezTo>
                <a:lnTo>
                  <a:pt x="0" y="133532"/>
                </a:lnTo>
                <a:close/>
              </a:path>
            </a:pathLst>
          </a:custGeom>
          <a:solidFill>
            <a:srgbClr val="1B95B1"/>
          </a:solidFill>
          <a:ln>
            <a:solidFill>
              <a:srgbClr val="1B95B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4360" tIns="134360" rIns="134360" bIns="134360" numCol="1" spcCol="1270" anchor="ctr" anchorCtr="0">
            <a:noAutofit/>
          </a:bodyPr>
          <a:lstStyle/>
          <a:p>
            <a:pPr algn="ctr" defTabSz="1111250">
              <a:lnSpc>
                <a:spcPct val="90000"/>
              </a:lnSpc>
              <a:spcBef>
                <a:spcPct val="0"/>
              </a:spcBef>
              <a:spcAft>
                <a:spcPct val="35000"/>
              </a:spcAft>
            </a:pPr>
            <a:r>
              <a:rPr lang="en-GB" sz="3200" dirty="0">
                <a:solidFill>
                  <a:srgbClr val="FFFFFF"/>
                </a:solidFill>
              </a:rPr>
              <a:t>Personal Statement</a:t>
            </a:r>
          </a:p>
        </p:txBody>
      </p:sp>
      <p:sp>
        <p:nvSpPr>
          <p:cNvPr id="19" name="Freeform: Shape 18">
            <a:extLst>
              <a:ext uri="{FF2B5EF4-FFF2-40B4-BE49-F238E27FC236}">
                <a16:creationId xmlns:a16="http://schemas.microsoft.com/office/drawing/2014/main" id="{9260543B-25DF-568A-7695-3CD7B4D57E6E}"/>
              </a:ext>
            </a:extLst>
          </p:cNvPr>
          <p:cNvSpPr/>
          <p:nvPr/>
        </p:nvSpPr>
        <p:spPr>
          <a:xfrm>
            <a:off x="5061539" y="4564672"/>
            <a:ext cx="3121712" cy="1665036"/>
          </a:xfrm>
          <a:custGeom>
            <a:avLst/>
            <a:gdLst>
              <a:gd name="connsiteX0" fmla="*/ 0 w 2225527"/>
              <a:gd name="connsiteY0" fmla="*/ 133532 h 1335316"/>
              <a:gd name="connsiteX1" fmla="*/ 133532 w 2225527"/>
              <a:gd name="connsiteY1" fmla="*/ 0 h 1335316"/>
              <a:gd name="connsiteX2" fmla="*/ 2091995 w 2225527"/>
              <a:gd name="connsiteY2" fmla="*/ 0 h 1335316"/>
              <a:gd name="connsiteX3" fmla="*/ 2225527 w 2225527"/>
              <a:gd name="connsiteY3" fmla="*/ 133532 h 1335316"/>
              <a:gd name="connsiteX4" fmla="*/ 2225527 w 2225527"/>
              <a:gd name="connsiteY4" fmla="*/ 1201784 h 1335316"/>
              <a:gd name="connsiteX5" fmla="*/ 2091995 w 2225527"/>
              <a:gd name="connsiteY5" fmla="*/ 1335316 h 1335316"/>
              <a:gd name="connsiteX6" fmla="*/ 133532 w 2225527"/>
              <a:gd name="connsiteY6" fmla="*/ 1335316 h 1335316"/>
              <a:gd name="connsiteX7" fmla="*/ 0 w 2225527"/>
              <a:gd name="connsiteY7" fmla="*/ 1201784 h 1335316"/>
              <a:gd name="connsiteX8" fmla="*/ 0 w 2225527"/>
              <a:gd name="connsiteY8" fmla="*/ 133532 h 133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5527" h="1335316">
                <a:moveTo>
                  <a:pt x="0" y="133532"/>
                </a:moveTo>
                <a:cubicBezTo>
                  <a:pt x="0" y="59784"/>
                  <a:pt x="59784" y="0"/>
                  <a:pt x="133532" y="0"/>
                </a:cubicBezTo>
                <a:lnTo>
                  <a:pt x="2091995" y="0"/>
                </a:lnTo>
                <a:cubicBezTo>
                  <a:pt x="2165743" y="0"/>
                  <a:pt x="2225527" y="59784"/>
                  <a:pt x="2225527" y="133532"/>
                </a:cubicBezTo>
                <a:lnTo>
                  <a:pt x="2225527" y="1201784"/>
                </a:lnTo>
                <a:cubicBezTo>
                  <a:pt x="2225527" y="1275532"/>
                  <a:pt x="2165743" y="1335316"/>
                  <a:pt x="2091995" y="1335316"/>
                </a:cubicBezTo>
                <a:lnTo>
                  <a:pt x="133532" y="1335316"/>
                </a:lnTo>
                <a:cubicBezTo>
                  <a:pt x="59784" y="1335316"/>
                  <a:pt x="0" y="1275532"/>
                  <a:pt x="0" y="1201784"/>
                </a:cubicBezTo>
                <a:lnTo>
                  <a:pt x="0" y="133532"/>
                </a:lnTo>
                <a:close/>
              </a:path>
            </a:pathLst>
          </a:custGeom>
          <a:solidFill>
            <a:srgbClr val="C22A62"/>
          </a:solidFill>
          <a:ln>
            <a:solidFill>
              <a:srgbClr val="C22A6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4360" tIns="134360" rIns="134360" bIns="134360" numCol="1" spcCol="1270" anchor="ctr" anchorCtr="0">
            <a:noAutofit/>
          </a:bodyPr>
          <a:lstStyle/>
          <a:p>
            <a:pPr algn="ctr" defTabSz="1111250">
              <a:lnSpc>
                <a:spcPct val="90000"/>
              </a:lnSpc>
              <a:spcBef>
                <a:spcPct val="0"/>
              </a:spcBef>
              <a:spcAft>
                <a:spcPct val="35000"/>
              </a:spcAft>
            </a:pPr>
            <a:r>
              <a:rPr lang="en-GB" sz="3200" dirty="0">
                <a:solidFill>
                  <a:srgbClr val="FFFFFF"/>
                </a:solidFill>
              </a:rPr>
              <a:t>Interview /assessment or Portfolio</a:t>
            </a:r>
          </a:p>
        </p:txBody>
      </p:sp>
      <p:sp>
        <p:nvSpPr>
          <p:cNvPr id="20" name="Equals 19">
            <a:extLst>
              <a:ext uri="{FF2B5EF4-FFF2-40B4-BE49-F238E27FC236}">
                <a16:creationId xmlns:a16="http://schemas.microsoft.com/office/drawing/2014/main" id="{362ADE30-927C-5BD2-8A58-3170A7CAFACB}"/>
              </a:ext>
            </a:extLst>
          </p:cNvPr>
          <p:cNvSpPr/>
          <p:nvPr/>
        </p:nvSpPr>
        <p:spPr>
          <a:xfrm>
            <a:off x="8183251" y="3932643"/>
            <a:ext cx="1053404" cy="805563"/>
          </a:xfrm>
          <a:prstGeom prst="mathEqual">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Freeform: Shape 20">
            <a:extLst>
              <a:ext uri="{FF2B5EF4-FFF2-40B4-BE49-F238E27FC236}">
                <a16:creationId xmlns:a16="http://schemas.microsoft.com/office/drawing/2014/main" id="{259A3DAF-0D12-2D0F-3C28-7D419C393FE6}"/>
              </a:ext>
            </a:extLst>
          </p:cNvPr>
          <p:cNvSpPr/>
          <p:nvPr/>
        </p:nvSpPr>
        <p:spPr>
          <a:xfrm>
            <a:off x="9362475" y="3533901"/>
            <a:ext cx="3121712" cy="1665036"/>
          </a:xfrm>
          <a:custGeom>
            <a:avLst/>
            <a:gdLst>
              <a:gd name="connsiteX0" fmla="*/ 0 w 2225527"/>
              <a:gd name="connsiteY0" fmla="*/ 133532 h 1335316"/>
              <a:gd name="connsiteX1" fmla="*/ 133532 w 2225527"/>
              <a:gd name="connsiteY1" fmla="*/ 0 h 1335316"/>
              <a:gd name="connsiteX2" fmla="*/ 2091995 w 2225527"/>
              <a:gd name="connsiteY2" fmla="*/ 0 h 1335316"/>
              <a:gd name="connsiteX3" fmla="*/ 2225527 w 2225527"/>
              <a:gd name="connsiteY3" fmla="*/ 133532 h 1335316"/>
              <a:gd name="connsiteX4" fmla="*/ 2225527 w 2225527"/>
              <a:gd name="connsiteY4" fmla="*/ 1201784 h 1335316"/>
              <a:gd name="connsiteX5" fmla="*/ 2091995 w 2225527"/>
              <a:gd name="connsiteY5" fmla="*/ 1335316 h 1335316"/>
              <a:gd name="connsiteX6" fmla="*/ 133532 w 2225527"/>
              <a:gd name="connsiteY6" fmla="*/ 1335316 h 1335316"/>
              <a:gd name="connsiteX7" fmla="*/ 0 w 2225527"/>
              <a:gd name="connsiteY7" fmla="*/ 1201784 h 1335316"/>
              <a:gd name="connsiteX8" fmla="*/ 0 w 2225527"/>
              <a:gd name="connsiteY8" fmla="*/ 133532 h 133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5527" h="1335316">
                <a:moveTo>
                  <a:pt x="0" y="133532"/>
                </a:moveTo>
                <a:cubicBezTo>
                  <a:pt x="0" y="59784"/>
                  <a:pt x="59784" y="0"/>
                  <a:pt x="133532" y="0"/>
                </a:cubicBezTo>
                <a:lnTo>
                  <a:pt x="2091995" y="0"/>
                </a:lnTo>
                <a:cubicBezTo>
                  <a:pt x="2165743" y="0"/>
                  <a:pt x="2225527" y="59784"/>
                  <a:pt x="2225527" y="133532"/>
                </a:cubicBezTo>
                <a:lnTo>
                  <a:pt x="2225527" y="1201784"/>
                </a:lnTo>
                <a:cubicBezTo>
                  <a:pt x="2225527" y="1275532"/>
                  <a:pt x="2165743" y="1335316"/>
                  <a:pt x="2091995" y="1335316"/>
                </a:cubicBezTo>
                <a:lnTo>
                  <a:pt x="133532" y="1335316"/>
                </a:lnTo>
                <a:cubicBezTo>
                  <a:pt x="59784" y="1335316"/>
                  <a:pt x="0" y="1275532"/>
                  <a:pt x="0" y="1201784"/>
                </a:cubicBezTo>
                <a:lnTo>
                  <a:pt x="0" y="133532"/>
                </a:lnTo>
                <a:close/>
              </a:path>
            </a:pathLst>
          </a:custGeom>
          <a:solidFill>
            <a:srgbClr val="1B95B1"/>
          </a:solidFill>
          <a:ln>
            <a:solidFill>
              <a:srgbClr val="1B95B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4360" tIns="134360" rIns="134360" bIns="134360" numCol="1" spcCol="1270" anchor="ctr" anchorCtr="0">
            <a:noAutofit/>
          </a:bodyPr>
          <a:lstStyle/>
          <a:p>
            <a:pPr algn="ctr" defTabSz="1111250">
              <a:lnSpc>
                <a:spcPct val="90000"/>
              </a:lnSpc>
              <a:spcBef>
                <a:spcPct val="0"/>
              </a:spcBef>
              <a:spcAft>
                <a:spcPct val="35000"/>
              </a:spcAft>
            </a:pPr>
            <a:r>
              <a:rPr lang="en-GB" sz="3200" dirty="0">
                <a:solidFill>
                  <a:srgbClr val="FFFFFF"/>
                </a:solidFill>
              </a:rPr>
              <a:t>University makes an offer</a:t>
            </a:r>
          </a:p>
        </p:txBody>
      </p:sp>
      <p:sp>
        <p:nvSpPr>
          <p:cNvPr id="22" name="Rectangle: Rounded Corners 21">
            <a:extLst>
              <a:ext uri="{FF2B5EF4-FFF2-40B4-BE49-F238E27FC236}">
                <a16:creationId xmlns:a16="http://schemas.microsoft.com/office/drawing/2014/main" id="{CFE3F554-6954-E421-4408-FFEC095B9E63}"/>
              </a:ext>
            </a:extLst>
          </p:cNvPr>
          <p:cNvSpPr/>
          <p:nvPr/>
        </p:nvSpPr>
        <p:spPr>
          <a:xfrm>
            <a:off x="1949189" y="6332079"/>
            <a:ext cx="9106423" cy="828359"/>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Universities want people who are excited about the subject. </a:t>
            </a:r>
          </a:p>
        </p:txBody>
      </p:sp>
      <p:sp>
        <p:nvSpPr>
          <p:cNvPr id="23" name="Rectangle: Rounded Corners 22">
            <a:extLst>
              <a:ext uri="{FF2B5EF4-FFF2-40B4-BE49-F238E27FC236}">
                <a16:creationId xmlns:a16="http://schemas.microsoft.com/office/drawing/2014/main" id="{5A1FF534-7B43-A3A7-0243-7DD1B2494346}"/>
              </a:ext>
            </a:extLst>
          </p:cNvPr>
          <p:cNvSpPr/>
          <p:nvPr/>
        </p:nvSpPr>
        <p:spPr>
          <a:xfrm>
            <a:off x="2282825" y="1319906"/>
            <a:ext cx="8439150" cy="1108888"/>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There are over 160 universities in the UK! They have a range of different courses and entry requirements</a:t>
            </a:r>
          </a:p>
        </p:txBody>
      </p:sp>
      <p:sp>
        <p:nvSpPr>
          <p:cNvPr id="35" name="Title 13">
            <a:extLst>
              <a:ext uri="{FF2B5EF4-FFF2-40B4-BE49-F238E27FC236}">
                <a16:creationId xmlns:a16="http://schemas.microsoft.com/office/drawing/2014/main" id="{6B0659AD-9AF8-4A25-4A2D-1CD6F1059DC4}"/>
              </a:ext>
            </a:extLst>
          </p:cNvPr>
          <p:cNvSpPr txBox="1">
            <a:spLocks/>
          </p:cNvSpPr>
          <p:nvPr/>
        </p:nvSpPr>
        <p:spPr>
          <a:xfrm>
            <a:off x="1016000" y="274638"/>
            <a:ext cx="109728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‘I don’t have the right qualifications.’</a:t>
            </a:r>
          </a:p>
        </p:txBody>
      </p:sp>
      <p:pic>
        <p:nvPicPr>
          <p:cNvPr id="6" name="Audio 5">
            <a:hlinkClick r:id="" action="ppaction://media"/>
            <a:extLst>
              <a:ext uri="{FF2B5EF4-FFF2-40B4-BE49-F238E27FC236}">
                <a16:creationId xmlns:a16="http://schemas.microsoft.com/office/drawing/2014/main" id="{44BB5F33-522E-55EA-5FE9-BA9D3A7BF9CC}"/>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2671738296"/>
      </p:ext>
    </p:extLst>
  </p:cSld>
  <p:clrMapOvr>
    <a:masterClrMapping/>
  </p:clrMapOvr>
  <mc:AlternateContent xmlns:mc="http://schemas.openxmlformats.org/markup-compatibility/2006">
    <mc:Choice xmlns:p14="http://schemas.microsoft.com/office/powerpoint/2010/main" Requires="p14">
      <p:transition spd="slow" p14:dur="2000" advTm="71031"/>
    </mc:Choice>
    <mc:Fallback>
      <p:transition spd="slow" advTm="71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6"/>
                </p:tgtEl>
              </p:cMediaNode>
            </p:audio>
          </p:childTnLst>
        </p:cTn>
      </p:par>
    </p:tnLst>
    <p:bldLst>
      <p:bldP spid="16" grpId="0" animBg="1"/>
      <p:bldP spid="17" grpId="0" animBg="1"/>
      <p:bldP spid="18" grpId="0" animBg="1"/>
      <p:bldP spid="19" grpId="0" animBg="1"/>
      <p:bldP spid="20" grpId="0" animBg="1"/>
      <p:bldP spid="21"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B896C81-3568-378F-BD8D-E58BEF0E212A}"/>
              </a:ext>
            </a:extLst>
          </p:cNvPr>
          <p:cNvGrpSpPr>
            <a:grpSpLocks noGrp="1" noUngrp="1" noRot="1" noMove="1" noResize="1"/>
          </p:cNvGrpSpPr>
          <p:nvPr/>
        </p:nvGrpSpPr>
        <p:grpSpPr>
          <a:xfrm>
            <a:off x="-308978" y="-584243"/>
            <a:ext cx="13313778" cy="7899443"/>
            <a:chOff x="-308978" y="-584243"/>
            <a:chExt cx="13313778" cy="7899443"/>
          </a:xfrm>
        </p:grpSpPr>
        <p:sp>
          <p:nvSpPr>
            <p:cNvPr id="23" name="Freeform 2">
              <a:extLst>
                <a:ext uri="{FF2B5EF4-FFF2-40B4-BE49-F238E27FC236}">
                  <a16:creationId xmlns:a16="http://schemas.microsoft.com/office/drawing/2014/main" id="{1867968B-E38C-4B0E-E20B-145B1EA17549}"/>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4" name="Group 3">
              <a:extLst>
                <a:ext uri="{FF2B5EF4-FFF2-40B4-BE49-F238E27FC236}">
                  <a16:creationId xmlns:a16="http://schemas.microsoft.com/office/drawing/2014/main" id="{C7DFBF0D-1EBF-3A27-DD51-9E06953DC744}"/>
                </a:ext>
              </a:extLst>
            </p:cNvPr>
            <p:cNvGrpSpPr>
              <a:grpSpLocks noGrp="1" noUngrp="1" noRot="1" noMove="1" noResize="1"/>
            </p:cNvGrpSpPr>
            <p:nvPr/>
          </p:nvGrpSpPr>
          <p:grpSpPr>
            <a:xfrm>
              <a:off x="-308978" y="-584243"/>
              <a:ext cx="4960668" cy="1311326"/>
              <a:chOff x="0" y="0"/>
              <a:chExt cx="6614223" cy="1748435"/>
            </a:xfrm>
          </p:grpSpPr>
          <p:sp>
            <p:nvSpPr>
              <p:cNvPr id="31" name="Freeform 4">
                <a:extLst>
                  <a:ext uri="{FF2B5EF4-FFF2-40B4-BE49-F238E27FC236}">
                    <a16:creationId xmlns:a16="http://schemas.microsoft.com/office/drawing/2014/main" id="{D7461D2F-2083-8C86-FC28-5FE3D9E665B9}"/>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5">
                <a:extLst>
                  <a:ext uri="{FF2B5EF4-FFF2-40B4-BE49-F238E27FC236}">
                    <a16:creationId xmlns:a16="http://schemas.microsoft.com/office/drawing/2014/main" id="{5263DDAC-5F71-00F0-5747-DD8BE81415F6}"/>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6">
              <a:extLst>
                <a:ext uri="{FF2B5EF4-FFF2-40B4-BE49-F238E27FC236}">
                  <a16:creationId xmlns:a16="http://schemas.microsoft.com/office/drawing/2014/main" id="{26B1B4B5-8570-CFF6-3F23-CFB66B28093C}"/>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9">
              <a:extLst>
                <a:ext uri="{FF2B5EF4-FFF2-40B4-BE49-F238E27FC236}">
                  <a16:creationId xmlns:a16="http://schemas.microsoft.com/office/drawing/2014/main" id="{AE437DAF-2CF5-101A-B882-5FA513EF78F2}"/>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10">
              <a:extLst>
                <a:ext uri="{FF2B5EF4-FFF2-40B4-BE49-F238E27FC236}">
                  <a16:creationId xmlns:a16="http://schemas.microsoft.com/office/drawing/2014/main" id="{0F6FB4A0-31B7-7886-8282-7CF4831E6978}"/>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1">
              <a:extLst>
                <a:ext uri="{FF2B5EF4-FFF2-40B4-BE49-F238E27FC236}">
                  <a16:creationId xmlns:a16="http://schemas.microsoft.com/office/drawing/2014/main" id="{9321CE78-751F-52DA-9F3C-F81D3185E054}"/>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12">
              <a:extLst>
                <a:ext uri="{FF2B5EF4-FFF2-40B4-BE49-F238E27FC236}">
                  <a16:creationId xmlns:a16="http://schemas.microsoft.com/office/drawing/2014/main" id="{84BF5EC6-85BA-007C-91FD-D9BD884F5232}"/>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3">
              <a:extLst>
                <a:ext uri="{FF2B5EF4-FFF2-40B4-BE49-F238E27FC236}">
                  <a16:creationId xmlns:a16="http://schemas.microsoft.com/office/drawing/2014/main" id="{800F606C-8A13-BB3D-587E-3D2DC8A1C76C}"/>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6" name="Group 45">
            <a:extLst>
              <a:ext uri="{FF2B5EF4-FFF2-40B4-BE49-F238E27FC236}">
                <a16:creationId xmlns:a16="http://schemas.microsoft.com/office/drawing/2014/main" id="{860E6D3B-9163-E208-5092-C7523F32FBFC}"/>
              </a:ext>
            </a:extLst>
          </p:cNvPr>
          <p:cNvGrpSpPr/>
          <p:nvPr/>
        </p:nvGrpSpPr>
        <p:grpSpPr>
          <a:xfrm>
            <a:off x="0" y="4339845"/>
            <a:ext cx="3564006" cy="873169"/>
            <a:chOff x="2576245" y="4345740"/>
            <a:chExt cx="3564006" cy="873169"/>
          </a:xfrm>
        </p:grpSpPr>
        <p:sp>
          <p:nvSpPr>
            <p:cNvPr id="17" name="Arrow: Right 16">
              <a:extLst>
                <a:ext uri="{FF2B5EF4-FFF2-40B4-BE49-F238E27FC236}">
                  <a16:creationId xmlns:a16="http://schemas.microsoft.com/office/drawing/2014/main" id="{E82F76F4-057D-0591-7B26-92D339CAC6CB}"/>
                </a:ext>
              </a:extLst>
            </p:cNvPr>
            <p:cNvSpPr/>
            <p:nvPr/>
          </p:nvSpPr>
          <p:spPr>
            <a:xfrm>
              <a:off x="4235251" y="4556952"/>
              <a:ext cx="1905000" cy="424873"/>
            </a:xfrm>
            <a:prstGeom prst="rightArrow">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335D32E-26B8-F579-63CF-65D28DEDC23E}"/>
                </a:ext>
              </a:extLst>
            </p:cNvPr>
            <p:cNvSpPr/>
            <p:nvPr/>
          </p:nvSpPr>
          <p:spPr>
            <a:xfrm>
              <a:off x="2576245" y="4345740"/>
              <a:ext cx="2187123" cy="873169"/>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Foundation Year</a:t>
              </a:r>
            </a:p>
          </p:txBody>
        </p:sp>
      </p:grpSp>
      <p:sp>
        <p:nvSpPr>
          <p:cNvPr id="19" name="Rectangle: Rounded Corners 18">
            <a:extLst>
              <a:ext uri="{FF2B5EF4-FFF2-40B4-BE49-F238E27FC236}">
                <a16:creationId xmlns:a16="http://schemas.microsoft.com/office/drawing/2014/main" id="{351D6E76-3C66-000A-9EB7-B801978099CE}"/>
              </a:ext>
            </a:extLst>
          </p:cNvPr>
          <p:cNvSpPr/>
          <p:nvPr/>
        </p:nvSpPr>
        <p:spPr>
          <a:xfrm>
            <a:off x="149637" y="994101"/>
            <a:ext cx="3222967" cy="2103345"/>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Don’t meet the entry requirements for the university you want?</a:t>
            </a:r>
          </a:p>
        </p:txBody>
      </p:sp>
      <p:sp>
        <p:nvSpPr>
          <p:cNvPr id="35" name="Title 13">
            <a:extLst>
              <a:ext uri="{FF2B5EF4-FFF2-40B4-BE49-F238E27FC236}">
                <a16:creationId xmlns:a16="http://schemas.microsoft.com/office/drawing/2014/main" id="{575E2E47-4EC3-8FED-69FF-8D0F9EF93DA8}"/>
              </a:ext>
            </a:extLst>
          </p:cNvPr>
          <p:cNvSpPr txBox="1">
            <a:spLocks/>
          </p:cNvSpPr>
          <p:nvPr/>
        </p:nvSpPr>
        <p:spPr>
          <a:xfrm>
            <a:off x="1016000" y="-157072"/>
            <a:ext cx="109728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‘I don’t have the right qualifications.’</a:t>
            </a:r>
          </a:p>
        </p:txBody>
      </p:sp>
      <p:sp>
        <p:nvSpPr>
          <p:cNvPr id="36" name="Rectangle: Rounded Corners 35">
            <a:extLst>
              <a:ext uri="{FF2B5EF4-FFF2-40B4-BE49-F238E27FC236}">
                <a16:creationId xmlns:a16="http://schemas.microsoft.com/office/drawing/2014/main" id="{A0EC7255-938F-F3EC-964A-C9DCAFF9EBFC}"/>
              </a:ext>
            </a:extLst>
          </p:cNvPr>
          <p:cNvSpPr/>
          <p:nvPr/>
        </p:nvSpPr>
        <p:spPr>
          <a:xfrm>
            <a:off x="407592" y="6101868"/>
            <a:ext cx="3455459" cy="940207"/>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Bridge your knowledge into a new subject area</a:t>
            </a:r>
          </a:p>
        </p:txBody>
      </p:sp>
      <p:sp>
        <p:nvSpPr>
          <p:cNvPr id="37" name="Rectangle: Rounded Corners 36">
            <a:extLst>
              <a:ext uri="{FF2B5EF4-FFF2-40B4-BE49-F238E27FC236}">
                <a16:creationId xmlns:a16="http://schemas.microsoft.com/office/drawing/2014/main" id="{937C970A-98C9-9A04-8BDA-528B67F88B54}"/>
              </a:ext>
            </a:extLst>
          </p:cNvPr>
          <p:cNvSpPr/>
          <p:nvPr/>
        </p:nvSpPr>
        <p:spPr>
          <a:xfrm>
            <a:off x="4651690" y="6078047"/>
            <a:ext cx="3455459" cy="940207"/>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Find out what you’re interested in</a:t>
            </a:r>
          </a:p>
        </p:txBody>
      </p:sp>
      <p:sp>
        <p:nvSpPr>
          <p:cNvPr id="38" name="Rectangle: Rounded Corners 37">
            <a:extLst>
              <a:ext uri="{FF2B5EF4-FFF2-40B4-BE49-F238E27FC236}">
                <a16:creationId xmlns:a16="http://schemas.microsoft.com/office/drawing/2014/main" id="{518D682C-CBD8-2561-4463-4A42E20ABA2C}"/>
              </a:ext>
            </a:extLst>
          </p:cNvPr>
          <p:cNvSpPr/>
          <p:nvPr/>
        </p:nvSpPr>
        <p:spPr>
          <a:xfrm>
            <a:off x="8890901" y="6078046"/>
            <a:ext cx="3455459" cy="940207"/>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Gain the right entry requirements for your course</a:t>
            </a:r>
          </a:p>
        </p:txBody>
      </p:sp>
      <p:sp>
        <p:nvSpPr>
          <p:cNvPr id="47" name="Rectangle 46">
            <a:extLst>
              <a:ext uri="{FF2B5EF4-FFF2-40B4-BE49-F238E27FC236}">
                <a16:creationId xmlns:a16="http://schemas.microsoft.com/office/drawing/2014/main" id="{1695D28F-E56B-6699-9323-070A15CECDB7}"/>
              </a:ext>
            </a:extLst>
          </p:cNvPr>
          <p:cNvSpPr/>
          <p:nvPr/>
        </p:nvSpPr>
        <p:spPr>
          <a:xfrm>
            <a:off x="3601135" y="951622"/>
            <a:ext cx="1422400" cy="3713841"/>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solidFill>
                  <a:schemeClr val="bg1"/>
                </a:solidFill>
              </a:rPr>
              <a:t>Higher Education </a:t>
            </a:r>
          </a:p>
        </p:txBody>
      </p:sp>
      <p:sp>
        <p:nvSpPr>
          <p:cNvPr id="48" name="Rectangle 47">
            <a:extLst>
              <a:ext uri="{FF2B5EF4-FFF2-40B4-BE49-F238E27FC236}">
                <a16:creationId xmlns:a16="http://schemas.microsoft.com/office/drawing/2014/main" id="{1328AD9E-5C6E-9632-B594-7254D78F6596}"/>
              </a:ext>
            </a:extLst>
          </p:cNvPr>
          <p:cNvSpPr/>
          <p:nvPr/>
        </p:nvSpPr>
        <p:spPr>
          <a:xfrm rot="5400000">
            <a:off x="3910249" y="4510978"/>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Further Education </a:t>
            </a:r>
          </a:p>
        </p:txBody>
      </p:sp>
      <p:sp>
        <p:nvSpPr>
          <p:cNvPr id="49" name="Rectangle 48">
            <a:extLst>
              <a:ext uri="{FF2B5EF4-FFF2-40B4-BE49-F238E27FC236}">
                <a16:creationId xmlns:a16="http://schemas.microsoft.com/office/drawing/2014/main" id="{3E8404B3-9B3C-1C04-61A0-0ADDD346E365}"/>
              </a:ext>
            </a:extLst>
          </p:cNvPr>
          <p:cNvSpPr/>
          <p:nvPr/>
        </p:nvSpPr>
        <p:spPr>
          <a:xfrm rot="5400000">
            <a:off x="6999298" y="4504273"/>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A-Levels</a:t>
            </a:r>
          </a:p>
        </p:txBody>
      </p:sp>
      <p:sp>
        <p:nvSpPr>
          <p:cNvPr id="50" name="Rectangle 49">
            <a:extLst>
              <a:ext uri="{FF2B5EF4-FFF2-40B4-BE49-F238E27FC236}">
                <a16:creationId xmlns:a16="http://schemas.microsoft.com/office/drawing/2014/main" id="{F138B4DB-D819-DDCD-5438-CFB663BF5EB4}"/>
              </a:ext>
            </a:extLst>
          </p:cNvPr>
          <p:cNvSpPr/>
          <p:nvPr/>
        </p:nvSpPr>
        <p:spPr>
          <a:xfrm rot="5400000">
            <a:off x="8573451" y="4504272"/>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T-Level</a:t>
            </a:r>
          </a:p>
        </p:txBody>
      </p:sp>
      <p:sp>
        <p:nvSpPr>
          <p:cNvPr id="51" name="Rectangle 50">
            <a:extLst>
              <a:ext uri="{FF2B5EF4-FFF2-40B4-BE49-F238E27FC236}">
                <a16:creationId xmlns:a16="http://schemas.microsoft.com/office/drawing/2014/main" id="{684519BB-1910-F655-A1D7-DEC7BE202A46}"/>
              </a:ext>
            </a:extLst>
          </p:cNvPr>
          <p:cNvSpPr/>
          <p:nvPr/>
        </p:nvSpPr>
        <p:spPr>
          <a:xfrm rot="5400000">
            <a:off x="10147603" y="4504272"/>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V-Level</a:t>
            </a:r>
          </a:p>
        </p:txBody>
      </p:sp>
      <p:sp>
        <p:nvSpPr>
          <p:cNvPr id="52" name="Rectangle 51">
            <a:extLst>
              <a:ext uri="{FF2B5EF4-FFF2-40B4-BE49-F238E27FC236}">
                <a16:creationId xmlns:a16="http://schemas.microsoft.com/office/drawing/2014/main" id="{6F8A55E1-1DCD-73B5-1B82-F33EFE8C5A08}"/>
              </a:ext>
            </a:extLst>
          </p:cNvPr>
          <p:cNvSpPr/>
          <p:nvPr/>
        </p:nvSpPr>
        <p:spPr>
          <a:xfrm rot="5400000">
            <a:off x="11697327" y="4504272"/>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BTEC </a:t>
            </a:r>
          </a:p>
          <a:p>
            <a:pPr algn="ctr"/>
            <a:r>
              <a:rPr lang="en-GB" sz="2200" dirty="0"/>
              <a:t>Level 3*</a:t>
            </a:r>
          </a:p>
        </p:txBody>
      </p:sp>
      <p:sp>
        <p:nvSpPr>
          <p:cNvPr id="53" name="Rectangle 52">
            <a:extLst>
              <a:ext uri="{FF2B5EF4-FFF2-40B4-BE49-F238E27FC236}">
                <a16:creationId xmlns:a16="http://schemas.microsoft.com/office/drawing/2014/main" id="{47339924-6AA7-D8FC-8FE3-E8A96083B382}"/>
              </a:ext>
            </a:extLst>
          </p:cNvPr>
          <p:cNvSpPr/>
          <p:nvPr/>
        </p:nvSpPr>
        <p:spPr>
          <a:xfrm rot="5400000">
            <a:off x="5446032" y="4504272"/>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Level 3</a:t>
            </a:r>
          </a:p>
        </p:txBody>
      </p:sp>
      <p:sp>
        <p:nvSpPr>
          <p:cNvPr id="54" name="Rectangle 53">
            <a:extLst>
              <a:ext uri="{FF2B5EF4-FFF2-40B4-BE49-F238E27FC236}">
                <a16:creationId xmlns:a16="http://schemas.microsoft.com/office/drawing/2014/main" id="{EFE84C9D-5810-8DC1-4FDE-6C13FB471F30}"/>
              </a:ext>
            </a:extLst>
          </p:cNvPr>
          <p:cNvSpPr/>
          <p:nvPr/>
        </p:nvSpPr>
        <p:spPr>
          <a:xfrm rot="5400000">
            <a:off x="5444738" y="3541782"/>
            <a:ext cx="824965" cy="1422400"/>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Level 4</a:t>
            </a:r>
          </a:p>
        </p:txBody>
      </p:sp>
      <p:sp>
        <p:nvSpPr>
          <p:cNvPr id="55" name="Rectangle 54">
            <a:extLst>
              <a:ext uri="{FF2B5EF4-FFF2-40B4-BE49-F238E27FC236}">
                <a16:creationId xmlns:a16="http://schemas.microsoft.com/office/drawing/2014/main" id="{3A6D1A17-C5C6-8897-C106-0B10A4EEB0F6}"/>
              </a:ext>
            </a:extLst>
          </p:cNvPr>
          <p:cNvSpPr/>
          <p:nvPr/>
        </p:nvSpPr>
        <p:spPr>
          <a:xfrm rot="5400000">
            <a:off x="5444737" y="2575823"/>
            <a:ext cx="824965" cy="1422400"/>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solidFill>
                  <a:schemeClr val="tx1"/>
                </a:solidFill>
              </a:rPr>
              <a:t>Level 5</a:t>
            </a:r>
          </a:p>
        </p:txBody>
      </p:sp>
      <p:sp>
        <p:nvSpPr>
          <p:cNvPr id="56" name="Rectangle 55">
            <a:extLst>
              <a:ext uri="{FF2B5EF4-FFF2-40B4-BE49-F238E27FC236}">
                <a16:creationId xmlns:a16="http://schemas.microsoft.com/office/drawing/2014/main" id="{CF5EB418-BA1C-309F-D780-6FA5E2CCE4B3}"/>
              </a:ext>
            </a:extLst>
          </p:cNvPr>
          <p:cNvSpPr/>
          <p:nvPr/>
        </p:nvSpPr>
        <p:spPr>
          <a:xfrm rot="5400000">
            <a:off x="5444737" y="1611598"/>
            <a:ext cx="824965" cy="1422400"/>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Level 6</a:t>
            </a:r>
          </a:p>
        </p:txBody>
      </p:sp>
      <p:sp>
        <p:nvSpPr>
          <p:cNvPr id="57" name="Rectangle 56">
            <a:extLst>
              <a:ext uri="{FF2B5EF4-FFF2-40B4-BE49-F238E27FC236}">
                <a16:creationId xmlns:a16="http://schemas.microsoft.com/office/drawing/2014/main" id="{5B14886D-EE73-06FB-93D5-66CADCAE1D79}"/>
              </a:ext>
            </a:extLst>
          </p:cNvPr>
          <p:cNvSpPr/>
          <p:nvPr/>
        </p:nvSpPr>
        <p:spPr>
          <a:xfrm rot="5400000">
            <a:off x="5444737" y="652906"/>
            <a:ext cx="824965" cy="1422400"/>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Level 7</a:t>
            </a:r>
          </a:p>
        </p:txBody>
      </p:sp>
      <p:grpSp>
        <p:nvGrpSpPr>
          <p:cNvPr id="58" name="Group 57">
            <a:extLst>
              <a:ext uri="{FF2B5EF4-FFF2-40B4-BE49-F238E27FC236}">
                <a16:creationId xmlns:a16="http://schemas.microsoft.com/office/drawing/2014/main" id="{6360F733-73DA-2863-DED5-9DA89C2AF6D3}"/>
              </a:ext>
            </a:extLst>
          </p:cNvPr>
          <p:cNvGrpSpPr/>
          <p:nvPr/>
        </p:nvGrpSpPr>
        <p:grpSpPr>
          <a:xfrm>
            <a:off x="6700580" y="1910315"/>
            <a:ext cx="2996553" cy="2766409"/>
            <a:chOff x="3099445" y="2155105"/>
            <a:chExt cx="2996553" cy="2731873"/>
          </a:xfrm>
        </p:grpSpPr>
        <p:sp>
          <p:nvSpPr>
            <p:cNvPr id="59" name="Rectangle 58">
              <a:extLst>
                <a:ext uri="{FF2B5EF4-FFF2-40B4-BE49-F238E27FC236}">
                  <a16:creationId xmlns:a16="http://schemas.microsoft.com/office/drawing/2014/main" id="{A7C82D48-AC62-9C70-CA1D-315FAA4F765B}"/>
                </a:ext>
              </a:extLst>
            </p:cNvPr>
            <p:cNvSpPr/>
            <p:nvPr/>
          </p:nvSpPr>
          <p:spPr>
            <a:xfrm rot="5400000">
              <a:off x="4135232" y="2926213"/>
              <a:ext cx="924978" cy="2996552"/>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First Year</a:t>
              </a:r>
            </a:p>
          </p:txBody>
        </p:sp>
        <p:sp>
          <p:nvSpPr>
            <p:cNvPr id="60" name="Rectangle 59">
              <a:extLst>
                <a:ext uri="{FF2B5EF4-FFF2-40B4-BE49-F238E27FC236}">
                  <a16:creationId xmlns:a16="http://schemas.microsoft.com/office/drawing/2014/main" id="{D2CD0F99-F185-82F6-EA57-59FE13A2361D}"/>
                </a:ext>
              </a:extLst>
            </p:cNvPr>
            <p:cNvSpPr/>
            <p:nvPr/>
          </p:nvSpPr>
          <p:spPr>
            <a:xfrm rot="5400000">
              <a:off x="4135233" y="2031582"/>
              <a:ext cx="924978" cy="2996552"/>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solidFill>
                    <a:schemeClr val="tx1"/>
                  </a:solidFill>
                </a:rPr>
                <a:t>Second Year</a:t>
              </a:r>
            </a:p>
          </p:txBody>
        </p:sp>
        <p:sp>
          <p:nvSpPr>
            <p:cNvPr id="61" name="Rectangle 60">
              <a:extLst>
                <a:ext uri="{FF2B5EF4-FFF2-40B4-BE49-F238E27FC236}">
                  <a16:creationId xmlns:a16="http://schemas.microsoft.com/office/drawing/2014/main" id="{37A80187-95E2-F9D9-870E-9F96F0C76F1C}"/>
                </a:ext>
              </a:extLst>
            </p:cNvPr>
            <p:cNvSpPr/>
            <p:nvPr/>
          </p:nvSpPr>
          <p:spPr>
            <a:xfrm rot="5400000">
              <a:off x="4135232" y="1119318"/>
              <a:ext cx="924978" cy="2996552"/>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en-GB" sz="2200" b="1" dirty="0"/>
                <a:t>University</a:t>
              </a:r>
            </a:p>
            <a:p>
              <a:pPr algn="ctr"/>
              <a:r>
                <a:rPr lang="en-GB" sz="2200" dirty="0"/>
                <a:t>Third Year</a:t>
              </a:r>
            </a:p>
          </p:txBody>
        </p:sp>
      </p:grpSp>
      <p:sp>
        <p:nvSpPr>
          <p:cNvPr id="62" name="Rectangle 61">
            <a:extLst>
              <a:ext uri="{FF2B5EF4-FFF2-40B4-BE49-F238E27FC236}">
                <a16:creationId xmlns:a16="http://schemas.microsoft.com/office/drawing/2014/main" id="{82B3C272-0857-4921-3C21-C0A6B39E8891}"/>
              </a:ext>
            </a:extLst>
          </p:cNvPr>
          <p:cNvSpPr/>
          <p:nvPr/>
        </p:nvSpPr>
        <p:spPr>
          <a:xfrm rot="5400000">
            <a:off x="7797588" y="-131882"/>
            <a:ext cx="820395" cy="2996552"/>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Masters</a:t>
            </a:r>
          </a:p>
        </p:txBody>
      </p:sp>
      <p:grpSp>
        <p:nvGrpSpPr>
          <p:cNvPr id="63" name="Group 62">
            <a:extLst>
              <a:ext uri="{FF2B5EF4-FFF2-40B4-BE49-F238E27FC236}">
                <a16:creationId xmlns:a16="http://schemas.microsoft.com/office/drawing/2014/main" id="{1D094A85-B02C-9A23-1038-D29803DA7205}"/>
              </a:ext>
            </a:extLst>
          </p:cNvPr>
          <p:cNvGrpSpPr/>
          <p:nvPr/>
        </p:nvGrpSpPr>
        <p:grpSpPr>
          <a:xfrm>
            <a:off x="9847440" y="2892802"/>
            <a:ext cx="1422401" cy="1783815"/>
            <a:chOff x="6659957" y="3115343"/>
            <a:chExt cx="1422401" cy="1621114"/>
          </a:xfrm>
        </p:grpSpPr>
        <p:sp>
          <p:nvSpPr>
            <p:cNvPr id="64" name="Rectangle 63">
              <a:extLst>
                <a:ext uri="{FF2B5EF4-FFF2-40B4-BE49-F238E27FC236}">
                  <a16:creationId xmlns:a16="http://schemas.microsoft.com/office/drawing/2014/main" id="{378ACB04-0133-6745-0370-08F7BEC28D91}"/>
                </a:ext>
              </a:extLst>
            </p:cNvPr>
            <p:cNvSpPr/>
            <p:nvPr/>
          </p:nvSpPr>
          <p:spPr>
            <a:xfrm rot="5400000">
              <a:off x="6958675" y="3612775"/>
              <a:ext cx="824965" cy="1422400"/>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en-GB" sz="2200" dirty="0"/>
                <a:t>Degree</a:t>
              </a:r>
            </a:p>
          </p:txBody>
        </p:sp>
        <p:sp>
          <p:nvSpPr>
            <p:cNvPr id="65" name="Rectangle 64">
              <a:extLst>
                <a:ext uri="{FF2B5EF4-FFF2-40B4-BE49-F238E27FC236}">
                  <a16:creationId xmlns:a16="http://schemas.microsoft.com/office/drawing/2014/main" id="{ED6A586C-E576-65A1-9347-C8BB8D2C58CE}"/>
                </a:ext>
              </a:extLst>
            </p:cNvPr>
            <p:cNvSpPr/>
            <p:nvPr/>
          </p:nvSpPr>
          <p:spPr>
            <a:xfrm rot="5400000">
              <a:off x="6958674" y="2816626"/>
              <a:ext cx="824965" cy="1422400"/>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algn="ctr"/>
              <a:r>
                <a:rPr lang="en-GB" sz="2200" dirty="0">
                  <a:solidFill>
                    <a:schemeClr val="tx1"/>
                  </a:solidFill>
                </a:rPr>
                <a:t>Foundation</a:t>
              </a:r>
            </a:p>
          </p:txBody>
        </p:sp>
      </p:grpSp>
      <p:sp>
        <p:nvSpPr>
          <p:cNvPr id="66" name="Rectangle 65">
            <a:extLst>
              <a:ext uri="{FF2B5EF4-FFF2-40B4-BE49-F238E27FC236}">
                <a16:creationId xmlns:a16="http://schemas.microsoft.com/office/drawing/2014/main" id="{C59F370D-877D-A25B-4D8F-6E0465D66C3E}"/>
              </a:ext>
            </a:extLst>
          </p:cNvPr>
          <p:cNvSpPr/>
          <p:nvPr/>
        </p:nvSpPr>
        <p:spPr>
          <a:xfrm rot="5400000">
            <a:off x="10917368" y="826806"/>
            <a:ext cx="820398" cy="2996552"/>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Top up Degree</a:t>
            </a:r>
          </a:p>
        </p:txBody>
      </p:sp>
      <p:sp>
        <p:nvSpPr>
          <p:cNvPr id="67" name="Rectangle 66">
            <a:extLst>
              <a:ext uri="{FF2B5EF4-FFF2-40B4-BE49-F238E27FC236}">
                <a16:creationId xmlns:a16="http://schemas.microsoft.com/office/drawing/2014/main" id="{C0E48461-2985-5AD2-0B97-3C94576A04CF}"/>
              </a:ext>
            </a:extLst>
          </p:cNvPr>
          <p:cNvSpPr/>
          <p:nvPr/>
        </p:nvSpPr>
        <p:spPr>
          <a:xfrm rot="5400000">
            <a:off x="11697327" y="3541781"/>
            <a:ext cx="824965" cy="1422400"/>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t>HNC</a:t>
            </a:r>
          </a:p>
        </p:txBody>
      </p:sp>
      <p:sp>
        <p:nvSpPr>
          <p:cNvPr id="68" name="Rectangle 67">
            <a:extLst>
              <a:ext uri="{FF2B5EF4-FFF2-40B4-BE49-F238E27FC236}">
                <a16:creationId xmlns:a16="http://schemas.microsoft.com/office/drawing/2014/main" id="{5082A9C1-F842-A63D-CBC9-8A3BDBE6EF37}"/>
              </a:ext>
            </a:extLst>
          </p:cNvPr>
          <p:cNvSpPr/>
          <p:nvPr/>
        </p:nvSpPr>
        <p:spPr>
          <a:xfrm rot="5400000">
            <a:off x="11672895" y="2591247"/>
            <a:ext cx="824965" cy="1422400"/>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200" dirty="0">
                <a:solidFill>
                  <a:schemeClr val="tx1"/>
                </a:solidFill>
              </a:rPr>
              <a:t>HND</a:t>
            </a:r>
          </a:p>
        </p:txBody>
      </p:sp>
      <p:pic>
        <p:nvPicPr>
          <p:cNvPr id="8" name="Audio 7">
            <a:hlinkClick r:id="" action="ppaction://media"/>
            <a:extLst>
              <a:ext uri="{FF2B5EF4-FFF2-40B4-BE49-F238E27FC236}">
                <a16:creationId xmlns:a16="http://schemas.microsoft.com/office/drawing/2014/main" id="{53A7290D-55EF-AFC2-C5DB-D36E31D67C3F}"/>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2183105258"/>
      </p:ext>
    </p:extLst>
  </p:cSld>
  <p:clrMapOvr>
    <a:masterClrMapping/>
  </p:clrMapOvr>
  <mc:AlternateContent xmlns:mc="http://schemas.openxmlformats.org/markup-compatibility/2006">
    <mc:Choice xmlns:p14="http://schemas.microsoft.com/office/powerpoint/2010/main" Requires="p14">
      <p:transition spd="slow" p14:dur="2000" advTm="80560"/>
    </mc:Choice>
    <mc:Fallback>
      <p:transition spd="slow" advTm="80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000"/>
                                        <p:tgtEl>
                                          <p:spTgt spid="38"/>
                                        </p:tgtEl>
                                      </p:cBhvr>
                                    </p:animEffect>
                                    <p:anim calcmode="lin" valueType="num">
                                      <p:cBhvr>
                                        <p:cTn id="22" dur="1000" fill="hold"/>
                                        <p:tgtEl>
                                          <p:spTgt spid="38"/>
                                        </p:tgtEl>
                                        <p:attrNameLst>
                                          <p:attrName>ppt_x</p:attrName>
                                        </p:attrNameLst>
                                      </p:cBhvr>
                                      <p:tavLst>
                                        <p:tav tm="0">
                                          <p:val>
                                            <p:strVal val="#ppt_x"/>
                                          </p:val>
                                        </p:tav>
                                        <p:tav tm="100000">
                                          <p:val>
                                            <p:strVal val="#ppt_x"/>
                                          </p:val>
                                        </p:tav>
                                      </p:tavLst>
                                    </p:anim>
                                    <p:anim calcmode="lin" valueType="num">
                                      <p:cBhvr>
                                        <p:cTn id="2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8"/>
                </p:tgtEl>
              </p:cMediaNode>
            </p:audio>
          </p:childTnLst>
        </p:cTn>
      </p:par>
    </p:tnLst>
    <p:bldLst>
      <p:bldP spid="36" grpId="0" animBg="1"/>
      <p:bldP spid="37" grpId="0" animBg="1"/>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541C4C76-6360-4762-4456-A0467BF90460}"/>
              </a:ext>
            </a:extLst>
          </p:cNvPr>
          <p:cNvGrpSpPr>
            <a:grpSpLocks noGrp="1" noUngrp="1" noRot="1" noMove="1" noResize="1"/>
          </p:cNvGrpSpPr>
          <p:nvPr/>
        </p:nvGrpSpPr>
        <p:grpSpPr>
          <a:xfrm>
            <a:off x="-308978" y="-584243"/>
            <a:ext cx="13313778" cy="7899443"/>
            <a:chOff x="-308978" y="-584243"/>
            <a:chExt cx="13313778" cy="7899443"/>
          </a:xfrm>
        </p:grpSpPr>
        <p:sp>
          <p:nvSpPr>
            <p:cNvPr id="22" name="Freeform 2">
              <a:extLst>
                <a:ext uri="{FF2B5EF4-FFF2-40B4-BE49-F238E27FC236}">
                  <a16:creationId xmlns:a16="http://schemas.microsoft.com/office/drawing/2014/main" id="{336ED1EC-672B-1794-29F4-AE86BAF2A164}"/>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3" name="Group 3">
              <a:extLst>
                <a:ext uri="{FF2B5EF4-FFF2-40B4-BE49-F238E27FC236}">
                  <a16:creationId xmlns:a16="http://schemas.microsoft.com/office/drawing/2014/main" id="{C892797F-B27C-7EF0-C262-6DBF1BC33F8D}"/>
                </a:ext>
              </a:extLst>
            </p:cNvPr>
            <p:cNvGrpSpPr>
              <a:grpSpLocks noGrp="1" noUngrp="1" noRot="1" noMove="1" noResize="1"/>
            </p:cNvGrpSpPr>
            <p:nvPr/>
          </p:nvGrpSpPr>
          <p:grpSpPr>
            <a:xfrm>
              <a:off x="-308978" y="-584243"/>
              <a:ext cx="4960668" cy="1311326"/>
              <a:chOff x="0" y="0"/>
              <a:chExt cx="6614223" cy="1748435"/>
            </a:xfrm>
          </p:grpSpPr>
          <p:sp>
            <p:nvSpPr>
              <p:cNvPr id="30" name="Freeform 4">
                <a:extLst>
                  <a:ext uri="{FF2B5EF4-FFF2-40B4-BE49-F238E27FC236}">
                    <a16:creationId xmlns:a16="http://schemas.microsoft.com/office/drawing/2014/main" id="{D5D30E29-285E-F8FD-7E51-3DE9D80F9503}"/>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5">
                <a:extLst>
                  <a:ext uri="{FF2B5EF4-FFF2-40B4-BE49-F238E27FC236}">
                    <a16:creationId xmlns:a16="http://schemas.microsoft.com/office/drawing/2014/main" id="{24F861E9-4C47-C445-E1A5-8AD32041ADDE}"/>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6">
              <a:extLst>
                <a:ext uri="{FF2B5EF4-FFF2-40B4-BE49-F238E27FC236}">
                  <a16:creationId xmlns:a16="http://schemas.microsoft.com/office/drawing/2014/main" id="{061101D2-40F0-FA80-D8AF-1510157057B8}"/>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9">
              <a:extLst>
                <a:ext uri="{FF2B5EF4-FFF2-40B4-BE49-F238E27FC236}">
                  <a16:creationId xmlns:a16="http://schemas.microsoft.com/office/drawing/2014/main" id="{80E19AD4-CF46-E6A1-241B-3B73295F3003}"/>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10">
              <a:extLst>
                <a:ext uri="{FF2B5EF4-FFF2-40B4-BE49-F238E27FC236}">
                  <a16:creationId xmlns:a16="http://schemas.microsoft.com/office/drawing/2014/main" id="{AB8CF812-2B28-278E-FDFA-4449CD48A7CE}"/>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11">
              <a:extLst>
                <a:ext uri="{FF2B5EF4-FFF2-40B4-BE49-F238E27FC236}">
                  <a16:creationId xmlns:a16="http://schemas.microsoft.com/office/drawing/2014/main" id="{DB27AB47-0E3B-A80A-1D3A-B02F5052BDE6}"/>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2">
              <a:extLst>
                <a:ext uri="{FF2B5EF4-FFF2-40B4-BE49-F238E27FC236}">
                  <a16:creationId xmlns:a16="http://schemas.microsoft.com/office/drawing/2014/main" id="{E4D30865-D19C-0877-2A7A-AEF208B2448C}"/>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13">
              <a:extLst>
                <a:ext uri="{FF2B5EF4-FFF2-40B4-BE49-F238E27FC236}">
                  <a16:creationId xmlns:a16="http://schemas.microsoft.com/office/drawing/2014/main" id="{5E9E2003-D240-B394-923E-6015458A0F1A}"/>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6" name="Picture 15">
            <a:extLst>
              <a:ext uri="{FF2B5EF4-FFF2-40B4-BE49-F238E27FC236}">
                <a16:creationId xmlns:a16="http://schemas.microsoft.com/office/drawing/2014/main" id="{441C18E4-257B-63C0-9924-042502925812}"/>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375" b="97766" l="3476" r="98663">
                        <a14:foregroundMark x1="8556" y1="3093" x2="18717" y2="91753"/>
                        <a14:foregroundMark x1="13369" y1="12371" x2="69251" y2="12371"/>
                        <a14:foregroundMark x1="87968" y1="8247" x2="96257" y2="72165"/>
                        <a14:foregroundMark x1="96257" y1="72165" x2="88235" y2="90378"/>
                        <a14:foregroundMark x1="88235" y1="90378" x2="39037" y2="93127"/>
                        <a14:foregroundMark x1="39037" y1="93127" x2="33957" y2="92612"/>
                        <a14:foregroundMark x1="94385" y1="5326" x2="88503" y2="91924"/>
                        <a14:foregroundMark x1="88503" y1="91924" x2="22995" y2="95704"/>
                        <a14:foregroundMark x1="22995" y1="95704" x2="12567" y2="84536"/>
                        <a14:foregroundMark x1="3743" y1="5670" x2="8021" y2="45189"/>
                        <a14:foregroundMark x1="21390" y1="1890" x2="74866" y2="2749"/>
                        <a14:foregroundMark x1="83422" y1="3093" x2="39037" y2="4811"/>
                        <a14:foregroundMark x1="96791" y1="5155" x2="89305" y2="89863"/>
                        <a14:foregroundMark x1="89305" y1="89863" x2="76203" y2="96220"/>
                        <a14:foregroundMark x1="81016" y1="44158" x2="81016" y2="44158"/>
                        <a14:foregroundMark x1="82620" y1="59450" x2="81016" y2="32646"/>
                        <a14:foregroundMark x1="81551" y1="21478" x2="74599" y2="90034"/>
                        <a14:foregroundMark x1="74599" y1="90034" x2="88770" y2="38488"/>
                        <a14:foregroundMark x1="88770" y1="38488" x2="79947" y2="29381"/>
                        <a14:foregroundMark x1="43316" y1="15464" x2="9626" y2="16667"/>
                        <a14:foregroundMark x1="9626" y1="16667" x2="46524" y2="13746"/>
                        <a14:foregroundMark x1="46524" y1="13746" x2="46524" y2="13402"/>
                        <a14:foregroundMark x1="95187" y1="4124" x2="95989" y2="85567"/>
                        <a14:foregroundMark x1="95989" y1="85567" x2="81818" y2="97423"/>
                        <a14:foregroundMark x1="81818" y1="97423" x2="95722" y2="20447"/>
                        <a14:foregroundMark x1="95989" y1="41581" x2="98930" y2="79725"/>
                        <a14:foregroundMark x1="98128" y1="80584" x2="94652" y2="96220"/>
                        <a14:foregroundMark x1="94652" y1="96220" x2="81818" y2="97766"/>
                      </a14:backgroundRemoval>
                    </a14:imgEffect>
                  </a14:imgLayer>
                </a14:imgProps>
              </a:ext>
            </a:extLst>
          </a:blip>
          <a:stretch>
            <a:fillRect/>
          </a:stretch>
        </p:blipFill>
        <p:spPr>
          <a:xfrm>
            <a:off x="1031312" y="3448105"/>
            <a:ext cx="2423088" cy="3770688"/>
          </a:xfrm>
          <a:prstGeom prst="rect">
            <a:avLst/>
          </a:prstGeom>
        </p:spPr>
      </p:pic>
      <p:pic>
        <p:nvPicPr>
          <p:cNvPr id="18" name="Picture 17">
            <a:extLst>
              <a:ext uri="{FF2B5EF4-FFF2-40B4-BE49-F238E27FC236}">
                <a16:creationId xmlns:a16="http://schemas.microsoft.com/office/drawing/2014/main" id="{AD958BE4-052F-1BEE-3803-B687193E1DDD}"/>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3500" b="97167" l="4326" r="97455">
                        <a14:foregroundMark x1="11196" y1="4833" x2="30280" y2="75167"/>
                        <a14:foregroundMark x1="30280" y1="75167" x2="26972" y2="92833"/>
                        <a14:foregroundMark x1="26972" y1="92833" x2="9924" y2="79667"/>
                        <a14:foregroundMark x1="9924" y1="79667" x2="9669" y2="5667"/>
                        <a14:foregroundMark x1="9669" y1="5667" x2="10433" y2="5167"/>
                        <a14:foregroundMark x1="6616" y1="5167" x2="74046" y2="3167"/>
                        <a14:foregroundMark x1="74046" y1="3167" x2="94656" y2="14500"/>
                        <a14:foregroundMark x1="94656" y1="14500" x2="89313" y2="91167"/>
                        <a14:foregroundMark x1="26433" y1="97503" x2="23155" y2="97833"/>
                        <a14:foregroundMark x1="89313" y1="91167" x2="36133" y2="96525"/>
                        <a14:foregroundMark x1="23155" y1="97833" x2="4580" y2="89333"/>
                        <a14:foregroundMark x1="4580" y1="89333" x2="7888" y2="6167"/>
                        <a14:foregroundMark x1="79898" y1="3167" x2="95674" y2="11667"/>
                        <a14:foregroundMark x1="95674" y1="11667" x2="89822" y2="91333"/>
                        <a14:foregroundMark x1="89822" y1="91333" x2="57460" y2="98242"/>
                        <a14:foregroundMark x1="30280" y1="98667" x2="10433" y2="91667"/>
                        <a14:foregroundMark x1="10433" y1="91667" x2="9924" y2="90500"/>
                        <a14:foregroundMark x1="40042" y1="96282" x2="8906" y2="95500"/>
                        <a14:foregroundMark x1="55884" y1="96679" x2="42293" y2="96338"/>
                        <a14:foregroundMark x1="81934" y1="97333" x2="58869" y2="96754"/>
                        <a14:foregroundMark x1="26718" y1="9000" x2="64377" y2="9833"/>
                        <a14:foregroundMark x1="77099" y1="4833" x2="33842" y2="6667"/>
                        <a14:foregroundMark x1="86260" y1="12000" x2="9924" y2="32833"/>
                        <a14:foregroundMark x1="28499" y1="8500" x2="44529" y2="29667"/>
                        <a14:foregroundMark x1="16285" y1="8333" x2="31043" y2="31833"/>
                        <a14:foregroundMark x1="55980" y1="12833" x2="55216" y2="25000"/>
                        <a14:foregroundMark x1="85242" y1="14667" x2="60051" y2="32333"/>
                        <a14:foregroundMark x1="82443" y1="46667" x2="81170" y2="68667"/>
                        <a14:foregroundMark x1="83206" y1="97500" x2="95165" y2="83500"/>
                        <a14:foregroundMark x1="95165" y1="83500" x2="93639" y2="11500"/>
                        <a14:foregroundMark x1="93639" y1="11500" x2="82188" y2="3500"/>
                        <a14:foregroundMark x1="95929" y1="41500" x2="97455" y2="87167"/>
                        <a14:foregroundMark x1="97455" y1="87167" x2="82188" y2="97000"/>
                        <a14:foregroundMark x1="82188" y1="97000" x2="81934" y2="97000"/>
                        <a14:backgroundMark x1="29771" y1="99500" x2="41476" y2="99667"/>
                        <a14:backgroundMark x1="58015" y1="99667" x2="50636" y2="99667"/>
                        <a14:backgroundMark x1="45293" y1="99500" x2="45293" y2="99500"/>
                        <a14:backgroundMark x1="46310" y1="99167" x2="46310" y2="99167"/>
                        <a14:backgroundMark x1="46565" y1="98500" x2="46565" y2="98500"/>
                        <a14:backgroundMark x1="44529" y1="98500" x2="28499" y2="99500"/>
                        <a14:backgroundMark x1="38931" y1="99500" x2="56743" y2="99000"/>
                      </a14:backgroundRemoval>
                    </a14:imgEffect>
                  </a14:imgLayer>
                </a14:imgProps>
              </a:ext>
            </a:extLst>
          </a:blip>
          <a:srcRect r="1892"/>
          <a:stretch/>
        </p:blipFill>
        <p:spPr>
          <a:xfrm>
            <a:off x="9607243" y="3404525"/>
            <a:ext cx="2423088" cy="3770688"/>
          </a:xfrm>
          <a:prstGeom prst="rect">
            <a:avLst/>
          </a:prstGeom>
        </p:spPr>
      </p:pic>
      <p:sp>
        <p:nvSpPr>
          <p:cNvPr id="19" name="Rectangle: Rounded Corners 18">
            <a:extLst>
              <a:ext uri="{FF2B5EF4-FFF2-40B4-BE49-F238E27FC236}">
                <a16:creationId xmlns:a16="http://schemas.microsoft.com/office/drawing/2014/main" id="{7CD8DACB-B852-5930-CCE0-899CAE611060}"/>
              </a:ext>
            </a:extLst>
          </p:cNvPr>
          <p:cNvSpPr/>
          <p:nvPr/>
        </p:nvSpPr>
        <p:spPr>
          <a:xfrm>
            <a:off x="3035300" y="1592725"/>
            <a:ext cx="6934200" cy="1665354"/>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Universities will accept a wide variety of Level 3 qualifications, including T-Levels and most BTECs </a:t>
            </a:r>
          </a:p>
        </p:txBody>
      </p:sp>
      <p:sp>
        <p:nvSpPr>
          <p:cNvPr id="17" name="Rectangle: Rounded Corners 16">
            <a:extLst>
              <a:ext uri="{FF2B5EF4-FFF2-40B4-BE49-F238E27FC236}">
                <a16:creationId xmlns:a16="http://schemas.microsoft.com/office/drawing/2014/main" id="{4912C8BD-4476-83CD-F67E-6889F7292EC0}"/>
              </a:ext>
            </a:extLst>
          </p:cNvPr>
          <p:cNvSpPr/>
          <p:nvPr/>
        </p:nvSpPr>
        <p:spPr>
          <a:xfrm>
            <a:off x="4102101" y="5289869"/>
            <a:ext cx="4800599" cy="187888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lumMod val="85000"/>
                    <a:lumOff val="15000"/>
                  </a:schemeClr>
                </a:solidFill>
              </a:rPr>
              <a:t>Use the UCAS Tariff Point Calculator to check!</a:t>
            </a:r>
          </a:p>
        </p:txBody>
      </p:sp>
      <p:sp>
        <p:nvSpPr>
          <p:cNvPr id="20" name="Rectangle: Rounded Corners 19">
            <a:extLst>
              <a:ext uri="{FF2B5EF4-FFF2-40B4-BE49-F238E27FC236}">
                <a16:creationId xmlns:a16="http://schemas.microsoft.com/office/drawing/2014/main" id="{75ACA4C8-4E0A-EC80-15EB-1654EE836A18}"/>
              </a:ext>
            </a:extLst>
          </p:cNvPr>
          <p:cNvSpPr/>
          <p:nvPr/>
        </p:nvSpPr>
        <p:spPr>
          <a:xfrm>
            <a:off x="4102101" y="3478070"/>
            <a:ext cx="4800599" cy="1665354"/>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Instead of grades, some universities may ask for UCAS Points. This translates any grade from a Level 3 qualification to the same point system.</a:t>
            </a:r>
          </a:p>
        </p:txBody>
      </p:sp>
      <p:sp>
        <p:nvSpPr>
          <p:cNvPr id="34" name="Title 13">
            <a:extLst>
              <a:ext uri="{FF2B5EF4-FFF2-40B4-BE49-F238E27FC236}">
                <a16:creationId xmlns:a16="http://schemas.microsoft.com/office/drawing/2014/main" id="{94001ED7-77C8-9C44-3018-2BBF615F2475}"/>
              </a:ext>
            </a:extLst>
          </p:cNvPr>
          <p:cNvSpPr txBox="1">
            <a:spLocks/>
          </p:cNvSpPr>
          <p:nvPr/>
        </p:nvSpPr>
        <p:spPr>
          <a:xfrm>
            <a:off x="34059" y="232404"/>
            <a:ext cx="12573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‘I must study A-Levels to go to university.’</a:t>
            </a:r>
          </a:p>
        </p:txBody>
      </p:sp>
      <p:pic>
        <p:nvPicPr>
          <p:cNvPr id="4" name="Audio 3">
            <a:hlinkClick r:id="" action="ppaction://media"/>
            <a:extLst>
              <a:ext uri="{FF2B5EF4-FFF2-40B4-BE49-F238E27FC236}">
                <a16:creationId xmlns:a16="http://schemas.microsoft.com/office/drawing/2014/main" id="{EC04B1DD-E0AA-45C7-ED6B-DC890FBA0B69}"/>
              </a:ext>
            </a:extLst>
          </p:cNvPr>
          <p:cNvPicPr>
            <a:picLocks noChangeAspect="1"/>
          </p:cNvPicPr>
          <p:nvPr>
            <a:audioFile r:link="rId3"/>
            <p:extLst>
              <p:ext uri="{DAA4B4D4-6D71-4841-9C94-3DE7FCFB9230}">
                <p14:media xmlns:p14="http://schemas.microsoft.com/office/powerpoint/2010/main" r:embed="rId2"/>
              </p:ext>
            </p:extLst>
          </p:nvPr>
        </p:nvPicPr>
        <p:blipFill>
          <a:blip r:embed="rId15"/>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499116842"/>
      </p:ext>
    </p:extLst>
  </p:cSld>
  <p:clrMapOvr>
    <a:masterClrMapping/>
  </p:clrMapOvr>
  <mc:AlternateContent xmlns:mc="http://schemas.openxmlformats.org/markup-compatibility/2006">
    <mc:Choice xmlns:p14="http://schemas.microsoft.com/office/powerpoint/2010/main" Requires="p14">
      <p:transition spd="slow" p14:dur="2000" advTm="71725"/>
    </mc:Choice>
    <mc:Fallback>
      <p:transition spd="slow" advTm="71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4"/>
                </p:tgtEl>
              </p:cMediaNode>
            </p:audio>
          </p:childTnLst>
        </p:cTn>
      </p:par>
    </p:tnLst>
    <p:bldLst>
      <p:bldP spid="19" grpId="0" animBg="1"/>
      <p:bldP spid="17"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99C9F935-750C-EE42-2B87-A06CD751684E}"/>
              </a:ext>
            </a:extLst>
          </p:cNvPr>
          <p:cNvGrpSpPr>
            <a:grpSpLocks noGrp="1" noUngrp="1" noRot="1" noMove="1" noResize="1"/>
          </p:cNvGrpSpPr>
          <p:nvPr/>
        </p:nvGrpSpPr>
        <p:grpSpPr>
          <a:xfrm>
            <a:off x="-308978" y="-584243"/>
            <a:ext cx="13313778" cy="7899443"/>
            <a:chOff x="-308978" y="-584243"/>
            <a:chExt cx="13313778" cy="7899443"/>
          </a:xfrm>
        </p:grpSpPr>
        <p:sp>
          <p:nvSpPr>
            <p:cNvPr id="31" name="Freeform 2">
              <a:extLst>
                <a:ext uri="{FF2B5EF4-FFF2-40B4-BE49-F238E27FC236}">
                  <a16:creationId xmlns:a16="http://schemas.microsoft.com/office/drawing/2014/main" id="{8D398733-C808-AD06-7E75-D8C441898EEF}"/>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2" name="Group 3">
              <a:extLst>
                <a:ext uri="{FF2B5EF4-FFF2-40B4-BE49-F238E27FC236}">
                  <a16:creationId xmlns:a16="http://schemas.microsoft.com/office/drawing/2014/main" id="{793D9052-144F-0E28-4F9C-CE535876EE8C}"/>
                </a:ext>
              </a:extLst>
            </p:cNvPr>
            <p:cNvGrpSpPr>
              <a:grpSpLocks noGrp="1" noUngrp="1" noRot="1" noMove="1" noResize="1"/>
            </p:cNvGrpSpPr>
            <p:nvPr/>
          </p:nvGrpSpPr>
          <p:grpSpPr>
            <a:xfrm>
              <a:off x="-308978" y="-584243"/>
              <a:ext cx="4960668" cy="1311326"/>
              <a:chOff x="0" y="0"/>
              <a:chExt cx="6614223" cy="1748435"/>
            </a:xfrm>
          </p:grpSpPr>
          <p:sp>
            <p:nvSpPr>
              <p:cNvPr id="39" name="Freeform 4">
                <a:extLst>
                  <a:ext uri="{FF2B5EF4-FFF2-40B4-BE49-F238E27FC236}">
                    <a16:creationId xmlns:a16="http://schemas.microsoft.com/office/drawing/2014/main" id="{64E362ED-91E1-A207-2E83-E54A8041CE4C}"/>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5">
                <a:extLst>
                  <a:ext uri="{FF2B5EF4-FFF2-40B4-BE49-F238E27FC236}">
                    <a16:creationId xmlns:a16="http://schemas.microsoft.com/office/drawing/2014/main" id="{D1626A51-B8B2-C3B3-C264-62BA2F19FEE2}"/>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Freeform 6">
              <a:extLst>
                <a:ext uri="{FF2B5EF4-FFF2-40B4-BE49-F238E27FC236}">
                  <a16:creationId xmlns:a16="http://schemas.microsoft.com/office/drawing/2014/main" id="{82FD25B6-C9D8-B3DB-FCD2-095F9F5DBA03}"/>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9">
              <a:extLst>
                <a:ext uri="{FF2B5EF4-FFF2-40B4-BE49-F238E27FC236}">
                  <a16:creationId xmlns:a16="http://schemas.microsoft.com/office/drawing/2014/main" id="{9BC4E637-BC47-072E-E22D-3D4372BF3E7F}"/>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10">
              <a:extLst>
                <a:ext uri="{FF2B5EF4-FFF2-40B4-BE49-F238E27FC236}">
                  <a16:creationId xmlns:a16="http://schemas.microsoft.com/office/drawing/2014/main" id="{B40B55A3-7EB0-BE2A-9A57-168BB32CFF7A}"/>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Freeform 11">
              <a:extLst>
                <a:ext uri="{FF2B5EF4-FFF2-40B4-BE49-F238E27FC236}">
                  <a16:creationId xmlns:a16="http://schemas.microsoft.com/office/drawing/2014/main" id="{9218DC81-BA6F-FC40-6B3B-EA6678DA100F}"/>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Freeform 12">
              <a:extLst>
                <a:ext uri="{FF2B5EF4-FFF2-40B4-BE49-F238E27FC236}">
                  <a16:creationId xmlns:a16="http://schemas.microsoft.com/office/drawing/2014/main" id="{C1E7B9CC-F9B7-93FE-E51B-5332157D017F}"/>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Freeform 13">
              <a:extLst>
                <a:ext uri="{FF2B5EF4-FFF2-40B4-BE49-F238E27FC236}">
                  <a16:creationId xmlns:a16="http://schemas.microsoft.com/office/drawing/2014/main" id="{4CC5CD43-ACE4-6119-72E8-DEF671D6EF60}"/>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Rectangle 18">
            <a:extLst>
              <a:ext uri="{FF2B5EF4-FFF2-40B4-BE49-F238E27FC236}">
                <a16:creationId xmlns:a16="http://schemas.microsoft.com/office/drawing/2014/main" id="{2928FBD0-9869-C390-0B58-97E534EBD5E6}"/>
              </a:ext>
            </a:extLst>
          </p:cNvPr>
          <p:cNvSpPr/>
          <p:nvPr/>
        </p:nvSpPr>
        <p:spPr>
          <a:xfrm>
            <a:off x="2875083" y="5524327"/>
            <a:ext cx="2441563" cy="600470"/>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Travel Abroad</a:t>
            </a:r>
          </a:p>
        </p:txBody>
      </p:sp>
      <p:sp>
        <p:nvSpPr>
          <p:cNvPr id="20" name="Rectangle 19">
            <a:extLst>
              <a:ext uri="{FF2B5EF4-FFF2-40B4-BE49-F238E27FC236}">
                <a16:creationId xmlns:a16="http://schemas.microsoft.com/office/drawing/2014/main" id="{E87BA9AF-C480-2F61-EDB8-8DF5C5DEDAC6}"/>
              </a:ext>
            </a:extLst>
          </p:cNvPr>
          <p:cNvSpPr/>
          <p:nvPr/>
        </p:nvSpPr>
        <p:spPr>
          <a:xfrm>
            <a:off x="7860263" y="5594377"/>
            <a:ext cx="2441563" cy="600470"/>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Work Abroad</a:t>
            </a:r>
          </a:p>
        </p:txBody>
      </p:sp>
      <p:sp>
        <p:nvSpPr>
          <p:cNvPr id="21" name="Rectangle 20">
            <a:extLst>
              <a:ext uri="{FF2B5EF4-FFF2-40B4-BE49-F238E27FC236}">
                <a16:creationId xmlns:a16="http://schemas.microsoft.com/office/drawing/2014/main" id="{B86792F2-505B-5FA3-7CDE-0BEA07B0B09A}"/>
              </a:ext>
            </a:extLst>
          </p:cNvPr>
          <p:cNvSpPr/>
          <p:nvPr/>
        </p:nvSpPr>
        <p:spPr>
          <a:xfrm>
            <a:off x="383926" y="6466980"/>
            <a:ext cx="2441563" cy="600470"/>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Volunteering</a:t>
            </a:r>
          </a:p>
        </p:txBody>
      </p:sp>
      <p:sp>
        <p:nvSpPr>
          <p:cNvPr id="22" name="Rectangle 21">
            <a:extLst>
              <a:ext uri="{FF2B5EF4-FFF2-40B4-BE49-F238E27FC236}">
                <a16:creationId xmlns:a16="http://schemas.microsoft.com/office/drawing/2014/main" id="{712779B0-9E7D-9BFB-ADE3-0B70672B79A3}"/>
              </a:ext>
            </a:extLst>
          </p:cNvPr>
          <p:cNvSpPr/>
          <p:nvPr/>
        </p:nvSpPr>
        <p:spPr>
          <a:xfrm>
            <a:off x="10321196" y="6447586"/>
            <a:ext cx="2441563" cy="600470"/>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Saving Money</a:t>
            </a:r>
          </a:p>
        </p:txBody>
      </p:sp>
      <p:sp>
        <p:nvSpPr>
          <p:cNvPr id="23" name="Rectangle 22">
            <a:extLst>
              <a:ext uri="{FF2B5EF4-FFF2-40B4-BE49-F238E27FC236}">
                <a16:creationId xmlns:a16="http://schemas.microsoft.com/office/drawing/2014/main" id="{78C65AC0-46EC-1219-37CC-2F6C53A1401D}"/>
              </a:ext>
            </a:extLst>
          </p:cNvPr>
          <p:cNvSpPr/>
          <p:nvPr/>
        </p:nvSpPr>
        <p:spPr>
          <a:xfrm>
            <a:off x="5352561" y="6491297"/>
            <a:ext cx="2441563" cy="600470"/>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Work Experience</a:t>
            </a:r>
          </a:p>
        </p:txBody>
      </p:sp>
      <p:pic>
        <p:nvPicPr>
          <p:cNvPr id="24" name="Graphic 23" descr="Vacation with solid fill">
            <a:extLst>
              <a:ext uri="{FF2B5EF4-FFF2-40B4-BE49-F238E27FC236}">
                <a16:creationId xmlns:a16="http://schemas.microsoft.com/office/drawing/2014/main" id="{A1086D4B-1CE3-D893-D00F-86A0C31F0D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31507" y="4248788"/>
            <a:ext cx="1131667" cy="1275539"/>
          </a:xfrm>
          <a:prstGeom prst="rect">
            <a:avLst/>
          </a:prstGeom>
        </p:spPr>
      </p:pic>
      <p:pic>
        <p:nvPicPr>
          <p:cNvPr id="25" name="Graphic 24" descr="Briefcase with solid fill">
            <a:extLst>
              <a:ext uri="{FF2B5EF4-FFF2-40B4-BE49-F238E27FC236}">
                <a16:creationId xmlns:a16="http://schemas.microsoft.com/office/drawing/2014/main" id="{6E66199A-1234-FC50-A0B8-827D1C934F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07509" y="5341661"/>
            <a:ext cx="1131667" cy="1275539"/>
          </a:xfrm>
          <a:prstGeom prst="rect">
            <a:avLst/>
          </a:prstGeom>
        </p:spPr>
      </p:pic>
      <p:pic>
        <p:nvPicPr>
          <p:cNvPr id="26" name="Graphic 25" descr="Piggy Bank with solid fill">
            <a:extLst>
              <a:ext uri="{FF2B5EF4-FFF2-40B4-BE49-F238E27FC236}">
                <a16:creationId xmlns:a16="http://schemas.microsoft.com/office/drawing/2014/main" id="{72334222-B03C-DD02-2B16-4FACFB63F8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057714" y="5139296"/>
            <a:ext cx="1131667" cy="1275539"/>
          </a:xfrm>
          <a:prstGeom prst="rect">
            <a:avLst/>
          </a:prstGeom>
        </p:spPr>
      </p:pic>
      <p:pic>
        <p:nvPicPr>
          <p:cNvPr id="27" name="Graphic 26" descr="Backpack with solid fill">
            <a:extLst>
              <a:ext uri="{FF2B5EF4-FFF2-40B4-BE49-F238E27FC236}">
                <a16:creationId xmlns:a16="http://schemas.microsoft.com/office/drawing/2014/main" id="{42CD7743-21D6-8964-FC0F-DE63AE7930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16140" y="4262382"/>
            <a:ext cx="1131667" cy="1275539"/>
          </a:xfrm>
          <a:prstGeom prst="rect">
            <a:avLst/>
          </a:prstGeom>
        </p:spPr>
      </p:pic>
      <p:pic>
        <p:nvPicPr>
          <p:cNvPr id="28" name="Graphic 27" descr="Panda with solid fill">
            <a:extLst>
              <a:ext uri="{FF2B5EF4-FFF2-40B4-BE49-F238E27FC236}">
                <a16:creationId xmlns:a16="http://schemas.microsoft.com/office/drawing/2014/main" id="{A0F92F12-CDEF-8F7C-275B-80860BB911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52553" y="5212574"/>
            <a:ext cx="1131667" cy="1275539"/>
          </a:xfrm>
          <a:prstGeom prst="rect">
            <a:avLst/>
          </a:prstGeom>
        </p:spPr>
      </p:pic>
      <p:sp>
        <p:nvSpPr>
          <p:cNvPr id="16" name="Rectangle: Rounded Corners 15">
            <a:extLst>
              <a:ext uri="{FF2B5EF4-FFF2-40B4-BE49-F238E27FC236}">
                <a16:creationId xmlns:a16="http://schemas.microsoft.com/office/drawing/2014/main" id="{15E31EA0-12B0-1D88-C4FC-D1EEFD24B55A}"/>
              </a:ext>
            </a:extLst>
          </p:cNvPr>
          <p:cNvSpPr/>
          <p:nvPr/>
        </p:nvSpPr>
        <p:spPr>
          <a:xfrm>
            <a:off x="1598600" y="1322957"/>
            <a:ext cx="9773461" cy="887042"/>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In 2021, 48% of students studying for a degree at university were over 21</a:t>
            </a:r>
          </a:p>
        </p:txBody>
      </p:sp>
      <p:sp>
        <p:nvSpPr>
          <p:cNvPr id="17" name="Rectangle: Rounded Corners 16">
            <a:extLst>
              <a:ext uri="{FF2B5EF4-FFF2-40B4-BE49-F238E27FC236}">
                <a16:creationId xmlns:a16="http://schemas.microsoft.com/office/drawing/2014/main" id="{273DC10E-408B-7198-6FAD-5B27312106AB}"/>
              </a:ext>
            </a:extLst>
          </p:cNvPr>
          <p:cNvSpPr/>
          <p:nvPr/>
        </p:nvSpPr>
        <p:spPr>
          <a:xfrm>
            <a:off x="1632739" y="3417361"/>
            <a:ext cx="9773461" cy="824150"/>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Some students may apply a year later from school after taking a gap year to travel or work to save up money for university. </a:t>
            </a:r>
          </a:p>
        </p:txBody>
      </p:sp>
      <p:sp>
        <p:nvSpPr>
          <p:cNvPr id="18" name="Rectangle: Rounded Corners 17">
            <a:extLst>
              <a:ext uri="{FF2B5EF4-FFF2-40B4-BE49-F238E27FC236}">
                <a16:creationId xmlns:a16="http://schemas.microsoft.com/office/drawing/2014/main" id="{2098E007-62F0-4F11-4361-9EAD3D1A02BD}"/>
              </a:ext>
            </a:extLst>
          </p:cNvPr>
          <p:cNvSpPr/>
          <p:nvPr/>
        </p:nvSpPr>
        <p:spPr>
          <a:xfrm>
            <a:off x="1615565" y="2326300"/>
            <a:ext cx="9765235" cy="978087"/>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lumMod val="85000"/>
                    <a:lumOff val="15000"/>
                  </a:schemeClr>
                </a:solidFill>
              </a:rPr>
              <a:t>If you apply to university and then decide to take a gap year, you can defer your place if you meet your offer conditions.</a:t>
            </a:r>
          </a:p>
        </p:txBody>
      </p:sp>
      <p:sp>
        <p:nvSpPr>
          <p:cNvPr id="43" name="Title 13">
            <a:extLst>
              <a:ext uri="{FF2B5EF4-FFF2-40B4-BE49-F238E27FC236}">
                <a16:creationId xmlns:a16="http://schemas.microsoft.com/office/drawing/2014/main" id="{145769B2-2924-2203-D893-9C5993599B40}"/>
              </a:ext>
            </a:extLst>
          </p:cNvPr>
          <p:cNvSpPr txBox="1">
            <a:spLocks/>
          </p:cNvSpPr>
          <p:nvPr/>
        </p:nvSpPr>
        <p:spPr>
          <a:xfrm>
            <a:off x="596900" y="274638"/>
            <a:ext cx="11811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‘I must start university when I’m 18.’</a:t>
            </a:r>
          </a:p>
        </p:txBody>
      </p:sp>
      <p:pic>
        <p:nvPicPr>
          <p:cNvPr id="5" name="Audio 4">
            <a:hlinkClick r:id="" action="ppaction://media"/>
            <a:extLst>
              <a:ext uri="{FF2B5EF4-FFF2-40B4-BE49-F238E27FC236}">
                <a16:creationId xmlns:a16="http://schemas.microsoft.com/office/drawing/2014/main" id="{54C56E59-FA48-5302-5152-3B51182729EA}"/>
              </a:ext>
            </a:extLst>
          </p:cNvPr>
          <p:cNvPicPr>
            <a:picLocks noChangeAspect="1"/>
          </p:cNvPicPr>
          <p:nvPr>
            <a:audioFile r:link="rId3"/>
            <p:extLst>
              <p:ext uri="{DAA4B4D4-6D71-4841-9C94-3DE7FCFB9230}">
                <p14:media xmlns:p14="http://schemas.microsoft.com/office/powerpoint/2010/main" r:embed="rId2"/>
              </p:ext>
            </p:extLst>
          </p:nvPr>
        </p:nvPicPr>
        <p:blipFill>
          <a:blip r:embed="rId16"/>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2893808085"/>
      </p:ext>
    </p:extLst>
  </p:cSld>
  <p:clrMapOvr>
    <a:masterClrMapping/>
  </p:clrMapOvr>
  <mc:AlternateContent xmlns:mc="http://schemas.openxmlformats.org/markup-compatibility/2006">
    <mc:Choice xmlns:p14="http://schemas.microsoft.com/office/powerpoint/2010/main" Requires="p14">
      <p:transition spd="slow" p14:dur="2000" advTm="67991"/>
    </mc:Choice>
    <mc:Fallback>
      <p:transition spd="slow" advTm="679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1000"/>
                                        <p:tgtEl>
                                          <p:spTgt spid="24"/>
                                        </p:tgtEl>
                                      </p:cBhvr>
                                    </p:animEffect>
                                    <p:anim calcmode="lin" valueType="num">
                                      <p:cBhvr>
                                        <p:cTn id="52" dur="1000" fill="hold"/>
                                        <p:tgtEl>
                                          <p:spTgt spid="24"/>
                                        </p:tgtEl>
                                        <p:attrNameLst>
                                          <p:attrName>ppt_x</p:attrName>
                                        </p:attrNameLst>
                                      </p:cBhvr>
                                      <p:tavLst>
                                        <p:tav tm="0">
                                          <p:val>
                                            <p:strVal val="#ppt_x"/>
                                          </p:val>
                                        </p:tav>
                                        <p:tav tm="100000">
                                          <p:val>
                                            <p:strVal val="#ppt_x"/>
                                          </p:val>
                                        </p:tav>
                                      </p:tavLst>
                                    </p:anim>
                                    <p:anim calcmode="lin" valueType="num">
                                      <p:cBhvr>
                                        <p:cTn id="53" dur="1000" fill="hold"/>
                                        <p:tgtEl>
                                          <p:spTgt spid="24"/>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00"/>
                                        <p:tgtEl>
                                          <p:spTgt spid="25"/>
                                        </p:tgtEl>
                                      </p:cBhvr>
                                    </p:animEffect>
                                    <p:anim calcmode="lin" valueType="num">
                                      <p:cBhvr>
                                        <p:cTn id="57" dur="1000" fill="hold"/>
                                        <p:tgtEl>
                                          <p:spTgt spid="25"/>
                                        </p:tgtEl>
                                        <p:attrNameLst>
                                          <p:attrName>ppt_x</p:attrName>
                                        </p:attrNameLst>
                                      </p:cBhvr>
                                      <p:tavLst>
                                        <p:tav tm="0">
                                          <p:val>
                                            <p:strVal val="#ppt_x"/>
                                          </p:val>
                                        </p:tav>
                                        <p:tav tm="100000">
                                          <p:val>
                                            <p:strVal val="#ppt_x"/>
                                          </p:val>
                                        </p:tav>
                                      </p:tavLst>
                                    </p:anim>
                                    <p:anim calcmode="lin" valueType="num">
                                      <p:cBhvr>
                                        <p:cTn id="58" dur="1000" fill="hold"/>
                                        <p:tgtEl>
                                          <p:spTgt spid="25"/>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1000"/>
                                        <p:tgtEl>
                                          <p:spTgt spid="27"/>
                                        </p:tgtEl>
                                      </p:cBhvr>
                                    </p:animEffect>
                                    <p:anim calcmode="lin" valueType="num">
                                      <p:cBhvr>
                                        <p:cTn id="67" dur="1000" fill="hold"/>
                                        <p:tgtEl>
                                          <p:spTgt spid="27"/>
                                        </p:tgtEl>
                                        <p:attrNameLst>
                                          <p:attrName>ppt_x</p:attrName>
                                        </p:attrNameLst>
                                      </p:cBhvr>
                                      <p:tavLst>
                                        <p:tav tm="0">
                                          <p:val>
                                            <p:strVal val="#ppt_x"/>
                                          </p:val>
                                        </p:tav>
                                        <p:tav tm="100000">
                                          <p:val>
                                            <p:strVal val="#ppt_x"/>
                                          </p:val>
                                        </p:tav>
                                      </p:tavLst>
                                    </p:anim>
                                    <p:anim calcmode="lin" valueType="num">
                                      <p:cBhvr>
                                        <p:cTn id="68" dur="1000" fill="hold"/>
                                        <p:tgtEl>
                                          <p:spTgt spid="2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1000"/>
                                        <p:tgtEl>
                                          <p:spTgt spid="28"/>
                                        </p:tgtEl>
                                      </p:cBhvr>
                                    </p:animEffect>
                                    <p:anim calcmode="lin" valueType="num">
                                      <p:cBhvr>
                                        <p:cTn id="72" dur="1000" fill="hold"/>
                                        <p:tgtEl>
                                          <p:spTgt spid="28"/>
                                        </p:tgtEl>
                                        <p:attrNameLst>
                                          <p:attrName>ppt_x</p:attrName>
                                        </p:attrNameLst>
                                      </p:cBhvr>
                                      <p:tavLst>
                                        <p:tav tm="0">
                                          <p:val>
                                            <p:strVal val="#ppt_x"/>
                                          </p:val>
                                        </p:tav>
                                        <p:tav tm="100000">
                                          <p:val>
                                            <p:strVal val="#ppt_x"/>
                                          </p:val>
                                        </p:tav>
                                      </p:tavLst>
                                    </p:anim>
                                    <p:anim calcmode="lin" valueType="num">
                                      <p:cBhvr>
                                        <p:cTn id="7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4" fill="hold" display="0">
                  <p:stCondLst>
                    <p:cond delay="indefinite"/>
                  </p:stCondLst>
                  <p:endCondLst>
                    <p:cond evt="onStopAudio" delay="0">
                      <p:tgtEl>
                        <p:sldTgt/>
                      </p:tgtEl>
                    </p:cond>
                  </p:endCondLst>
                </p:cTn>
                <p:tgtEl>
                  <p:spTgt spid="5"/>
                </p:tgtEl>
              </p:cMediaNode>
            </p:audio>
          </p:childTnLst>
        </p:cTn>
      </p:par>
    </p:tnLst>
    <p:bldLst>
      <p:bldP spid="19" grpId="0" animBg="1"/>
      <p:bldP spid="20" grpId="0" animBg="1"/>
      <p:bldP spid="21" grpId="0" animBg="1"/>
      <p:bldP spid="22" grpId="0" animBg="1"/>
      <p:bldP spid="23"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0000" b="-20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26820" y="0"/>
            <a:ext cx="9751161" cy="731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Oval 3">
            <a:extLst>
              <a:ext uri="{FF2B5EF4-FFF2-40B4-BE49-F238E27FC236}">
                <a16:creationId xmlns:a16="http://schemas.microsoft.com/office/drawing/2014/main" id="{3C864412-D7C2-A386-EB53-4BC3CE9A48AC}"/>
              </a:ext>
            </a:extLst>
          </p:cNvPr>
          <p:cNvSpPr/>
          <p:nvPr/>
        </p:nvSpPr>
        <p:spPr>
          <a:xfrm>
            <a:off x="1854200" y="228600"/>
            <a:ext cx="3962400" cy="3886200"/>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Myths about Apprenticeships</a:t>
            </a:r>
          </a:p>
        </p:txBody>
      </p:sp>
      <p:pic>
        <p:nvPicPr>
          <p:cNvPr id="6" name="Audio 5">
            <a:hlinkClick r:id="" action="ppaction://media"/>
            <a:extLst>
              <a:ext uri="{FF2B5EF4-FFF2-40B4-BE49-F238E27FC236}">
                <a16:creationId xmlns:a16="http://schemas.microsoft.com/office/drawing/2014/main" id="{9482666A-6F10-0280-05EE-1177DD11E90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20000" t="-220000" r="-220000" b="-220000"/>
          <a:stretch>
            <a:fillRect/>
          </a:stretch>
        </p:blipFill>
        <p:spPr>
          <a:xfrm>
            <a:off x="10722458" y="5032858"/>
            <a:ext cx="2194560" cy="2194560"/>
          </a:xfrm>
          <a:prstGeom prst="ellipse">
            <a:avLst/>
          </a:prstGeom>
        </p:spPr>
      </p:pic>
    </p:spTree>
    <p:extLst>
      <p:ext uri="{BB962C8B-B14F-4D97-AF65-F5344CB8AC3E}">
        <p14:creationId xmlns:p14="http://schemas.microsoft.com/office/powerpoint/2010/main" val="648812200"/>
      </p:ext>
    </p:extLst>
  </p:cSld>
  <p:clrMapOvr>
    <a:masterClrMapping/>
  </p:clrMapOvr>
  <mc:AlternateContent xmlns:mc="http://schemas.openxmlformats.org/markup-compatibility/2006">
    <mc:Choice xmlns:p14="http://schemas.microsoft.com/office/powerpoint/2010/main" Requires="p14">
      <p:transition spd="slow" p14:dur="2000" advTm="6796"/>
    </mc:Choice>
    <mc:Fallback>
      <p:transition spd="slow" advTm="6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7CC2D13-125A-52ED-E1E0-97D8254B97A0}"/>
              </a:ext>
            </a:extLst>
          </p:cNvPr>
          <p:cNvGrpSpPr>
            <a:grpSpLocks noGrp="1" noUngrp="1" noRot="1" noMove="1" noResize="1"/>
          </p:cNvGrpSpPr>
          <p:nvPr/>
        </p:nvGrpSpPr>
        <p:grpSpPr>
          <a:xfrm>
            <a:off x="-308978" y="-584243"/>
            <a:ext cx="13313778" cy="7899443"/>
            <a:chOff x="-308978" y="-584243"/>
            <a:chExt cx="13313778" cy="7899443"/>
          </a:xfrm>
        </p:grpSpPr>
        <p:sp>
          <p:nvSpPr>
            <p:cNvPr id="23" name="Freeform 2">
              <a:extLst>
                <a:ext uri="{FF2B5EF4-FFF2-40B4-BE49-F238E27FC236}">
                  <a16:creationId xmlns:a16="http://schemas.microsoft.com/office/drawing/2014/main" id="{48F35F38-6A96-8720-8163-1D6B4555D9C0}"/>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4" name="Group 3">
              <a:extLst>
                <a:ext uri="{FF2B5EF4-FFF2-40B4-BE49-F238E27FC236}">
                  <a16:creationId xmlns:a16="http://schemas.microsoft.com/office/drawing/2014/main" id="{B8370350-5DB4-88F4-54B6-0F137FD7008E}"/>
                </a:ext>
              </a:extLst>
            </p:cNvPr>
            <p:cNvGrpSpPr>
              <a:grpSpLocks noGrp="1" noUngrp="1" noRot="1" noMove="1" noResize="1"/>
            </p:cNvGrpSpPr>
            <p:nvPr/>
          </p:nvGrpSpPr>
          <p:grpSpPr>
            <a:xfrm>
              <a:off x="-308978" y="-584243"/>
              <a:ext cx="4960668" cy="1311326"/>
              <a:chOff x="0" y="0"/>
              <a:chExt cx="6614223" cy="1748435"/>
            </a:xfrm>
          </p:grpSpPr>
          <p:sp>
            <p:nvSpPr>
              <p:cNvPr id="31" name="Freeform 4">
                <a:extLst>
                  <a:ext uri="{FF2B5EF4-FFF2-40B4-BE49-F238E27FC236}">
                    <a16:creationId xmlns:a16="http://schemas.microsoft.com/office/drawing/2014/main" id="{6127E974-C44E-7CF8-7A5D-7CCE91F6FE15}"/>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5">
                <a:extLst>
                  <a:ext uri="{FF2B5EF4-FFF2-40B4-BE49-F238E27FC236}">
                    <a16:creationId xmlns:a16="http://schemas.microsoft.com/office/drawing/2014/main" id="{72F704EE-F67C-173F-AD00-9EA40B62910B}"/>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6">
              <a:extLst>
                <a:ext uri="{FF2B5EF4-FFF2-40B4-BE49-F238E27FC236}">
                  <a16:creationId xmlns:a16="http://schemas.microsoft.com/office/drawing/2014/main" id="{2EE2AE33-500E-5AFD-FF0B-C2C0358EDDAE}"/>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9">
              <a:extLst>
                <a:ext uri="{FF2B5EF4-FFF2-40B4-BE49-F238E27FC236}">
                  <a16:creationId xmlns:a16="http://schemas.microsoft.com/office/drawing/2014/main" id="{3EF43529-E569-D08E-2346-FDFA43C1747D}"/>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10">
              <a:extLst>
                <a:ext uri="{FF2B5EF4-FFF2-40B4-BE49-F238E27FC236}">
                  <a16:creationId xmlns:a16="http://schemas.microsoft.com/office/drawing/2014/main" id="{073585E0-2CF4-EEE2-CB8A-DCF62D0B2584}"/>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1">
              <a:extLst>
                <a:ext uri="{FF2B5EF4-FFF2-40B4-BE49-F238E27FC236}">
                  <a16:creationId xmlns:a16="http://schemas.microsoft.com/office/drawing/2014/main" id="{DABBEC6E-5C04-B243-9CAA-DE2CED2859DE}"/>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12">
              <a:extLst>
                <a:ext uri="{FF2B5EF4-FFF2-40B4-BE49-F238E27FC236}">
                  <a16:creationId xmlns:a16="http://schemas.microsoft.com/office/drawing/2014/main" id="{C6CB1097-A692-45F4-B7CD-979FD2D1A821}"/>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3">
              <a:extLst>
                <a:ext uri="{FF2B5EF4-FFF2-40B4-BE49-F238E27FC236}">
                  <a16:creationId xmlns:a16="http://schemas.microsoft.com/office/drawing/2014/main" id="{252496F9-F24E-4A59-4B31-8D499328EC85}"/>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Rectangle: Rounded Corners 19">
            <a:extLst>
              <a:ext uri="{FF2B5EF4-FFF2-40B4-BE49-F238E27FC236}">
                <a16:creationId xmlns:a16="http://schemas.microsoft.com/office/drawing/2014/main" id="{FBB4685E-57B0-2434-2DC2-2832C088D90B}"/>
              </a:ext>
            </a:extLst>
          </p:cNvPr>
          <p:cNvSpPr/>
          <p:nvPr/>
        </p:nvSpPr>
        <p:spPr>
          <a:xfrm>
            <a:off x="497162" y="6518944"/>
            <a:ext cx="6005237" cy="633818"/>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You can get the equivalent of a university degree through an apprenticeship</a:t>
            </a:r>
          </a:p>
        </p:txBody>
      </p:sp>
      <p:sp>
        <p:nvSpPr>
          <p:cNvPr id="21" name="Rectangle: Rounded Corners 20">
            <a:extLst>
              <a:ext uri="{FF2B5EF4-FFF2-40B4-BE49-F238E27FC236}">
                <a16:creationId xmlns:a16="http://schemas.microsoft.com/office/drawing/2014/main" id="{179F8CFE-0945-FFD2-D22D-0C31F5675366}"/>
              </a:ext>
            </a:extLst>
          </p:cNvPr>
          <p:cNvSpPr/>
          <p:nvPr/>
        </p:nvSpPr>
        <p:spPr>
          <a:xfrm>
            <a:off x="6653832" y="1747830"/>
            <a:ext cx="2996553" cy="1826816"/>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You can apply from a Level 3 qualification for a Level 4 Higher Apprenticeship</a:t>
            </a:r>
          </a:p>
        </p:txBody>
      </p:sp>
      <p:sp>
        <p:nvSpPr>
          <p:cNvPr id="22" name="Rectangle: Rounded Corners 21">
            <a:extLst>
              <a:ext uri="{FF2B5EF4-FFF2-40B4-BE49-F238E27FC236}">
                <a16:creationId xmlns:a16="http://schemas.microsoft.com/office/drawing/2014/main" id="{9126931B-2164-255D-0154-BECFCBDDB9B2}"/>
              </a:ext>
            </a:extLst>
          </p:cNvPr>
          <p:cNvSpPr/>
          <p:nvPr/>
        </p:nvSpPr>
        <p:spPr>
          <a:xfrm>
            <a:off x="6745783" y="6512238"/>
            <a:ext cx="6015633" cy="640524"/>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Earn while you learn whilst getting a degree!</a:t>
            </a:r>
          </a:p>
        </p:txBody>
      </p:sp>
      <p:sp>
        <p:nvSpPr>
          <p:cNvPr id="35" name="Title 13">
            <a:extLst>
              <a:ext uri="{FF2B5EF4-FFF2-40B4-BE49-F238E27FC236}">
                <a16:creationId xmlns:a16="http://schemas.microsoft.com/office/drawing/2014/main" id="{4243BB70-A99E-F7C8-1F58-47FC343D1855}"/>
              </a:ext>
            </a:extLst>
          </p:cNvPr>
          <p:cNvSpPr txBox="1">
            <a:spLocks/>
          </p:cNvSpPr>
          <p:nvPr/>
        </p:nvSpPr>
        <p:spPr>
          <a:xfrm>
            <a:off x="121691" y="-149857"/>
            <a:ext cx="1276141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‘Apprenticeships are only for after GCSEs.’</a:t>
            </a:r>
          </a:p>
        </p:txBody>
      </p:sp>
      <p:sp>
        <p:nvSpPr>
          <p:cNvPr id="2" name="Rectangle 1">
            <a:extLst>
              <a:ext uri="{FF2B5EF4-FFF2-40B4-BE49-F238E27FC236}">
                <a16:creationId xmlns:a16="http://schemas.microsoft.com/office/drawing/2014/main" id="{C34D30D3-469D-72B4-6917-5B16E6F423EF}"/>
              </a:ext>
            </a:extLst>
          </p:cNvPr>
          <p:cNvSpPr/>
          <p:nvPr/>
        </p:nvSpPr>
        <p:spPr>
          <a:xfrm>
            <a:off x="486767" y="738320"/>
            <a:ext cx="1422400" cy="3713841"/>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Higher Education </a:t>
            </a:r>
          </a:p>
        </p:txBody>
      </p:sp>
      <p:sp>
        <p:nvSpPr>
          <p:cNvPr id="3" name="Rectangle 2">
            <a:extLst>
              <a:ext uri="{FF2B5EF4-FFF2-40B4-BE49-F238E27FC236}">
                <a16:creationId xmlns:a16="http://schemas.microsoft.com/office/drawing/2014/main" id="{1C3EA07B-690F-8516-B326-9E940FB5011F}"/>
              </a:ext>
            </a:extLst>
          </p:cNvPr>
          <p:cNvSpPr/>
          <p:nvPr/>
        </p:nvSpPr>
        <p:spPr>
          <a:xfrm rot="5400000">
            <a:off x="795881" y="429767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Further Education </a:t>
            </a:r>
          </a:p>
        </p:txBody>
      </p:sp>
      <p:sp>
        <p:nvSpPr>
          <p:cNvPr id="4" name="Rectangle 3">
            <a:extLst>
              <a:ext uri="{FF2B5EF4-FFF2-40B4-BE49-F238E27FC236}">
                <a16:creationId xmlns:a16="http://schemas.microsoft.com/office/drawing/2014/main" id="{51C474FC-35FE-1D5A-EC1D-2E378A58C53D}"/>
              </a:ext>
            </a:extLst>
          </p:cNvPr>
          <p:cNvSpPr/>
          <p:nvPr/>
        </p:nvSpPr>
        <p:spPr>
          <a:xfrm rot="5400000">
            <a:off x="785484" y="5252371"/>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Year 10/11</a:t>
            </a:r>
          </a:p>
        </p:txBody>
      </p:sp>
      <p:sp>
        <p:nvSpPr>
          <p:cNvPr id="5" name="Rectangle 4">
            <a:extLst>
              <a:ext uri="{FF2B5EF4-FFF2-40B4-BE49-F238E27FC236}">
                <a16:creationId xmlns:a16="http://schemas.microsoft.com/office/drawing/2014/main" id="{CF532B2C-7397-4592-044E-2354524A567B}"/>
              </a:ext>
            </a:extLst>
          </p:cNvPr>
          <p:cNvSpPr/>
          <p:nvPr/>
        </p:nvSpPr>
        <p:spPr>
          <a:xfrm rot="5400000">
            <a:off x="3894726" y="5255599"/>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GCSEs</a:t>
            </a:r>
          </a:p>
        </p:txBody>
      </p:sp>
      <p:sp>
        <p:nvSpPr>
          <p:cNvPr id="6" name="Rectangle 5">
            <a:extLst>
              <a:ext uri="{FF2B5EF4-FFF2-40B4-BE49-F238E27FC236}">
                <a16:creationId xmlns:a16="http://schemas.microsoft.com/office/drawing/2014/main" id="{1957DC03-3A8B-9A16-0894-3EDFBF2667D5}"/>
              </a:ext>
            </a:extLst>
          </p:cNvPr>
          <p:cNvSpPr/>
          <p:nvPr/>
        </p:nvSpPr>
        <p:spPr>
          <a:xfrm rot="5400000">
            <a:off x="5459082" y="5255599"/>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BTEC </a:t>
            </a:r>
          </a:p>
          <a:p>
            <a:pPr algn="ctr"/>
            <a:r>
              <a:rPr lang="en-GB" sz="2400" dirty="0">
                <a:solidFill>
                  <a:schemeClr val="tx1"/>
                </a:solidFill>
              </a:rPr>
              <a:t>Level 2</a:t>
            </a:r>
          </a:p>
        </p:txBody>
      </p:sp>
      <p:sp>
        <p:nvSpPr>
          <p:cNvPr id="7" name="Rectangle 6">
            <a:extLst>
              <a:ext uri="{FF2B5EF4-FFF2-40B4-BE49-F238E27FC236}">
                <a16:creationId xmlns:a16="http://schemas.microsoft.com/office/drawing/2014/main" id="{6032D91C-079C-CC9A-7FB3-4535B8AA3974}"/>
              </a:ext>
            </a:extLst>
          </p:cNvPr>
          <p:cNvSpPr/>
          <p:nvPr/>
        </p:nvSpPr>
        <p:spPr>
          <a:xfrm rot="5400000">
            <a:off x="3884930" y="4290971"/>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A-Levels</a:t>
            </a:r>
          </a:p>
        </p:txBody>
      </p:sp>
      <p:sp>
        <p:nvSpPr>
          <p:cNvPr id="8" name="Rectangle 7">
            <a:extLst>
              <a:ext uri="{FF2B5EF4-FFF2-40B4-BE49-F238E27FC236}">
                <a16:creationId xmlns:a16="http://schemas.microsoft.com/office/drawing/2014/main" id="{36496D29-882D-9D72-504A-65ACEF089E51}"/>
              </a:ext>
            </a:extLst>
          </p:cNvPr>
          <p:cNvSpPr/>
          <p:nvPr/>
        </p:nvSpPr>
        <p:spPr>
          <a:xfrm rot="5400000">
            <a:off x="5459083" y="4290970"/>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T-Level</a:t>
            </a:r>
          </a:p>
        </p:txBody>
      </p:sp>
      <p:sp>
        <p:nvSpPr>
          <p:cNvPr id="9" name="Rectangle 8">
            <a:extLst>
              <a:ext uri="{FF2B5EF4-FFF2-40B4-BE49-F238E27FC236}">
                <a16:creationId xmlns:a16="http://schemas.microsoft.com/office/drawing/2014/main" id="{7BDECAAF-5ED8-E9AC-014E-2A2A81AB5E42}"/>
              </a:ext>
            </a:extLst>
          </p:cNvPr>
          <p:cNvSpPr/>
          <p:nvPr/>
        </p:nvSpPr>
        <p:spPr>
          <a:xfrm rot="5400000">
            <a:off x="7033235" y="4290970"/>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V-Level</a:t>
            </a:r>
          </a:p>
        </p:txBody>
      </p:sp>
      <p:sp>
        <p:nvSpPr>
          <p:cNvPr id="10" name="Rectangle 9">
            <a:extLst>
              <a:ext uri="{FF2B5EF4-FFF2-40B4-BE49-F238E27FC236}">
                <a16:creationId xmlns:a16="http://schemas.microsoft.com/office/drawing/2014/main" id="{1BE5A15C-D810-14C7-FFEF-7E214732A7FD}"/>
              </a:ext>
            </a:extLst>
          </p:cNvPr>
          <p:cNvSpPr/>
          <p:nvPr/>
        </p:nvSpPr>
        <p:spPr>
          <a:xfrm rot="5400000">
            <a:off x="8582959" y="4290970"/>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BTEC </a:t>
            </a:r>
          </a:p>
          <a:p>
            <a:pPr algn="ctr"/>
            <a:r>
              <a:rPr lang="en-GB" sz="2400" dirty="0"/>
              <a:t>Level 3*</a:t>
            </a:r>
          </a:p>
        </p:txBody>
      </p:sp>
      <p:sp>
        <p:nvSpPr>
          <p:cNvPr id="11" name="Rectangle 10">
            <a:extLst>
              <a:ext uri="{FF2B5EF4-FFF2-40B4-BE49-F238E27FC236}">
                <a16:creationId xmlns:a16="http://schemas.microsoft.com/office/drawing/2014/main" id="{134709CC-6041-47DC-3A0D-7E111DD338C9}"/>
              </a:ext>
            </a:extLst>
          </p:cNvPr>
          <p:cNvSpPr/>
          <p:nvPr/>
        </p:nvSpPr>
        <p:spPr>
          <a:xfrm rot="5400000">
            <a:off x="10497410" y="3920333"/>
            <a:ext cx="824965" cy="2145201"/>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Advanced Apprenticeship</a:t>
            </a:r>
          </a:p>
        </p:txBody>
      </p:sp>
      <p:sp>
        <p:nvSpPr>
          <p:cNvPr id="12" name="Rectangle 11">
            <a:extLst>
              <a:ext uri="{FF2B5EF4-FFF2-40B4-BE49-F238E27FC236}">
                <a16:creationId xmlns:a16="http://schemas.microsoft.com/office/drawing/2014/main" id="{43884DDB-6470-9BBA-3A79-81D7CC0449F6}"/>
              </a:ext>
            </a:extLst>
          </p:cNvPr>
          <p:cNvSpPr/>
          <p:nvPr/>
        </p:nvSpPr>
        <p:spPr>
          <a:xfrm rot="5400000">
            <a:off x="10497410" y="4899975"/>
            <a:ext cx="824965" cy="2145201"/>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Intermediate Apprenticeship</a:t>
            </a:r>
          </a:p>
        </p:txBody>
      </p:sp>
      <p:grpSp>
        <p:nvGrpSpPr>
          <p:cNvPr id="13" name="Group 12">
            <a:extLst>
              <a:ext uri="{FF2B5EF4-FFF2-40B4-BE49-F238E27FC236}">
                <a16:creationId xmlns:a16="http://schemas.microsoft.com/office/drawing/2014/main" id="{6B3C78A7-0C09-A3D8-AD29-1FA4ED0343BA}"/>
              </a:ext>
            </a:extLst>
          </p:cNvPr>
          <p:cNvGrpSpPr/>
          <p:nvPr/>
        </p:nvGrpSpPr>
        <p:grpSpPr>
          <a:xfrm>
            <a:off x="9822555" y="736916"/>
            <a:ext cx="2140228" cy="1785063"/>
            <a:chOff x="9528466" y="3171298"/>
            <a:chExt cx="2452976" cy="1622864"/>
          </a:xfrm>
        </p:grpSpPr>
        <p:sp>
          <p:nvSpPr>
            <p:cNvPr id="14" name="Rectangle 13">
              <a:extLst>
                <a:ext uri="{FF2B5EF4-FFF2-40B4-BE49-F238E27FC236}">
                  <a16:creationId xmlns:a16="http://schemas.microsoft.com/office/drawing/2014/main" id="{8695FBF2-76B7-5EE8-D29D-7A2123D56CFA}"/>
                </a:ext>
              </a:extLst>
            </p:cNvPr>
            <p:cNvSpPr/>
            <p:nvPr/>
          </p:nvSpPr>
          <p:spPr>
            <a:xfrm rot="5400000">
              <a:off x="10342471" y="3155192"/>
              <a:ext cx="824965" cy="2452976"/>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en-GB" sz="2400" dirty="0"/>
                <a:t>Apprenticeship</a:t>
              </a:r>
            </a:p>
          </p:txBody>
        </p:sp>
        <p:sp>
          <p:nvSpPr>
            <p:cNvPr id="15" name="Rectangle 14">
              <a:extLst>
                <a:ext uri="{FF2B5EF4-FFF2-40B4-BE49-F238E27FC236}">
                  <a16:creationId xmlns:a16="http://schemas.microsoft.com/office/drawing/2014/main" id="{2BF08638-94A5-94EC-375D-B36E3E0B0ACA}"/>
                </a:ext>
              </a:extLst>
            </p:cNvPr>
            <p:cNvSpPr/>
            <p:nvPr/>
          </p:nvSpPr>
          <p:spPr>
            <a:xfrm rot="5400000">
              <a:off x="10342471" y="2357293"/>
              <a:ext cx="824965" cy="2452976"/>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algn="ctr"/>
              <a:r>
                <a:rPr lang="en-GB" sz="2400" dirty="0"/>
                <a:t>Degree</a:t>
              </a:r>
            </a:p>
          </p:txBody>
        </p:sp>
      </p:grpSp>
      <p:sp>
        <p:nvSpPr>
          <p:cNvPr id="33" name="Rectangle 32">
            <a:extLst>
              <a:ext uri="{FF2B5EF4-FFF2-40B4-BE49-F238E27FC236}">
                <a16:creationId xmlns:a16="http://schemas.microsoft.com/office/drawing/2014/main" id="{C48F92E6-62BA-CE29-DC62-E27FC5DCD656}"/>
              </a:ext>
            </a:extLst>
          </p:cNvPr>
          <p:cNvSpPr/>
          <p:nvPr/>
        </p:nvSpPr>
        <p:spPr>
          <a:xfrm rot="5400000">
            <a:off x="2330369" y="5255599"/>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Level 2</a:t>
            </a:r>
          </a:p>
        </p:txBody>
      </p:sp>
      <p:sp>
        <p:nvSpPr>
          <p:cNvPr id="34" name="Rectangle 33">
            <a:extLst>
              <a:ext uri="{FF2B5EF4-FFF2-40B4-BE49-F238E27FC236}">
                <a16:creationId xmlns:a16="http://schemas.microsoft.com/office/drawing/2014/main" id="{7F3CCDA1-6236-0B2E-C81D-67F81E8B38E4}"/>
              </a:ext>
            </a:extLst>
          </p:cNvPr>
          <p:cNvSpPr/>
          <p:nvPr/>
        </p:nvSpPr>
        <p:spPr>
          <a:xfrm rot="5400000">
            <a:off x="2331664" y="4290970"/>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3</a:t>
            </a:r>
          </a:p>
        </p:txBody>
      </p:sp>
      <p:sp>
        <p:nvSpPr>
          <p:cNvPr id="36" name="Rectangle 35">
            <a:extLst>
              <a:ext uri="{FF2B5EF4-FFF2-40B4-BE49-F238E27FC236}">
                <a16:creationId xmlns:a16="http://schemas.microsoft.com/office/drawing/2014/main" id="{8A5DD42B-C79F-1BEB-1F39-DD20B83B20CF}"/>
              </a:ext>
            </a:extLst>
          </p:cNvPr>
          <p:cNvSpPr/>
          <p:nvPr/>
        </p:nvSpPr>
        <p:spPr>
          <a:xfrm rot="5400000">
            <a:off x="2330370" y="3328480"/>
            <a:ext cx="824965" cy="1422400"/>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4</a:t>
            </a:r>
          </a:p>
        </p:txBody>
      </p:sp>
      <p:sp>
        <p:nvSpPr>
          <p:cNvPr id="37" name="Rectangle 36">
            <a:extLst>
              <a:ext uri="{FF2B5EF4-FFF2-40B4-BE49-F238E27FC236}">
                <a16:creationId xmlns:a16="http://schemas.microsoft.com/office/drawing/2014/main" id="{B024B453-FE39-C7B6-1A29-B0120C93F159}"/>
              </a:ext>
            </a:extLst>
          </p:cNvPr>
          <p:cNvSpPr/>
          <p:nvPr/>
        </p:nvSpPr>
        <p:spPr>
          <a:xfrm rot="5400000">
            <a:off x="2330369" y="2362521"/>
            <a:ext cx="824965" cy="1422400"/>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Level 5</a:t>
            </a:r>
          </a:p>
        </p:txBody>
      </p:sp>
      <p:sp>
        <p:nvSpPr>
          <p:cNvPr id="38" name="Rectangle 37">
            <a:extLst>
              <a:ext uri="{FF2B5EF4-FFF2-40B4-BE49-F238E27FC236}">
                <a16:creationId xmlns:a16="http://schemas.microsoft.com/office/drawing/2014/main" id="{1256D27D-0B15-EFF7-A8BB-F763F68BDFBD}"/>
              </a:ext>
            </a:extLst>
          </p:cNvPr>
          <p:cNvSpPr/>
          <p:nvPr/>
        </p:nvSpPr>
        <p:spPr>
          <a:xfrm rot="5400000">
            <a:off x="2330369" y="1398296"/>
            <a:ext cx="824965" cy="1422400"/>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6</a:t>
            </a:r>
          </a:p>
        </p:txBody>
      </p:sp>
      <p:sp>
        <p:nvSpPr>
          <p:cNvPr id="39" name="Rectangle 38">
            <a:extLst>
              <a:ext uri="{FF2B5EF4-FFF2-40B4-BE49-F238E27FC236}">
                <a16:creationId xmlns:a16="http://schemas.microsoft.com/office/drawing/2014/main" id="{1B982071-D69C-D881-1ABE-F0C7D9EE9222}"/>
              </a:ext>
            </a:extLst>
          </p:cNvPr>
          <p:cNvSpPr/>
          <p:nvPr/>
        </p:nvSpPr>
        <p:spPr>
          <a:xfrm rot="5400000">
            <a:off x="2330369" y="439604"/>
            <a:ext cx="824965" cy="1422400"/>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7</a:t>
            </a:r>
          </a:p>
        </p:txBody>
      </p:sp>
      <p:grpSp>
        <p:nvGrpSpPr>
          <p:cNvPr id="40" name="Group 39">
            <a:extLst>
              <a:ext uri="{FF2B5EF4-FFF2-40B4-BE49-F238E27FC236}">
                <a16:creationId xmlns:a16="http://schemas.microsoft.com/office/drawing/2014/main" id="{927A43C1-F7C6-9B09-854F-5A4F9ECA5E04}"/>
              </a:ext>
            </a:extLst>
          </p:cNvPr>
          <p:cNvGrpSpPr/>
          <p:nvPr/>
        </p:nvGrpSpPr>
        <p:grpSpPr>
          <a:xfrm>
            <a:off x="9833962" y="2643813"/>
            <a:ext cx="2140229" cy="1819609"/>
            <a:chOff x="9528465" y="3171298"/>
            <a:chExt cx="2452977" cy="1622864"/>
          </a:xfrm>
        </p:grpSpPr>
        <p:sp>
          <p:nvSpPr>
            <p:cNvPr id="41" name="Rectangle 40">
              <a:extLst>
                <a:ext uri="{FF2B5EF4-FFF2-40B4-BE49-F238E27FC236}">
                  <a16:creationId xmlns:a16="http://schemas.microsoft.com/office/drawing/2014/main" id="{2894D9C9-C556-CD3D-DFBA-021007B1FEB5}"/>
                </a:ext>
              </a:extLst>
            </p:cNvPr>
            <p:cNvSpPr/>
            <p:nvPr/>
          </p:nvSpPr>
          <p:spPr>
            <a:xfrm rot="5400000">
              <a:off x="10342470" y="3155192"/>
              <a:ext cx="824965" cy="2452976"/>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en-GB" sz="2400" dirty="0"/>
                <a:t>Apprenticeship</a:t>
              </a:r>
            </a:p>
          </p:txBody>
        </p:sp>
        <p:sp>
          <p:nvSpPr>
            <p:cNvPr id="42" name="Rectangle 41">
              <a:extLst>
                <a:ext uri="{FF2B5EF4-FFF2-40B4-BE49-F238E27FC236}">
                  <a16:creationId xmlns:a16="http://schemas.microsoft.com/office/drawing/2014/main" id="{074997F3-C2A2-F15F-5B89-650C3A204FF5}"/>
                </a:ext>
              </a:extLst>
            </p:cNvPr>
            <p:cNvSpPr/>
            <p:nvPr/>
          </p:nvSpPr>
          <p:spPr>
            <a:xfrm rot="5400000">
              <a:off x="10342471" y="2357293"/>
              <a:ext cx="824965" cy="2452976"/>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algn="ctr"/>
              <a:r>
                <a:rPr lang="en-GB" sz="2400" dirty="0">
                  <a:solidFill>
                    <a:schemeClr val="tx1"/>
                  </a:solidFill>
                </a:rPr>
                <a:t>Higher</a:t>
              </a:r>
            </a:p>
          </p:txBody>
        </p:sp>
      </p:grpSp>
      <p:grpSp>
        <p:nvGrpSpPr>
          <p:cNvPr id="43" name="Group 42">
            <a:extLst>
              <a:ext uri="{FF2B5EF4-FFF2-40B4-BE49-F238E27FC236}">
                <a16:creationId xmlns:a16="http://schemas.microsoft.com/office/drawing/2014/main" id="{4CDCF9D4-DD05-0D70-74E8-954E5F45C670}"/>
              </a:ext>
            </a:extLst>
          </p:cNvPr>
          <p:cNvGrpSpPr/>
          <p:nvPr/>
        </p:nvGrpSpPr>
        <p:grpSpPr>
          <a:xfrm>
            <a:off x="3586212" y="1697013"/>
            <a:ext cx="2996553" cy="2766409"/>
            <a:chOff x="3099445" y="2155105"/>
            <a:chExt cx="2996553" cy="2731873"/>
          </a:xfrm>
        </p:grpSpPr>
        <p:sp>
          <p:nvSpPr>
            <p:cNvPr id="44" name="Rectangle 43">
              <a:extLst>
                <a:ext uri="{FF2B5EF4-FFF2-40B4-BE49-F238E27FC236}">
                  <a16:creationId xmlns:a16="http://schemas.microsoft.com/office/drawing/2014/main" id="{2DEB619C-C812-F009-B64F-DFC34B5FA0CA}"/>
                </a:ext>
              </a:extLst>
            </p:cNvPr>
            <p:cNvSpPr/>
            <p:nvPr/>
          </p:nvSpPr>
          <p:spPr>
            <a:xfrm rot="5400000">
              <a:off x="4135232" y="2926213"/>
              <a:ext cx="924978" cy="2996552"/>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First Year</a:t>
              </a:r>
            </a:p>
          </p:txBody>
        </p:sp>
        <p:sp>
          <p:nvSpPr>
            <p:cNvPr id="45" name="Rectangle 44">
              <a:extLst>
                <a:ext uri="{FF2B5EF4-FFF2-40B4-BE49-F238E27FC236}">
                  <a16:creationId xmlns:a16="http://schemas.microsoft.com/office/drawing/2014/main" id="{90D694FD-DF1E-EDF7-4B2F-11C1A761FC61}"/>
                </a:ext>
              </a:extLst>
            </p:cNvPr>
            <p:cNvSpPr/>
            <p:nvPr/>
          </p:nvSpPr>
          <p:spPr>
            <a:xfrm rot="5400000">
              <a:off x="4135233" y="2031582"/>
              <a:ext cx="924978" cy="2996552"/>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Second Year</a:t>
              </a:r>
            </a:p>
          </p:txBody>
        </p:sp>
        <p:sp>
          <p:nvSpPr>
            <p:cNvPr id="46" name="Rectangle 45">
              <a:extLst>
                <a:ext uri="{FF2B5EF4-FFF2-40B4-BE49-F238E27FC236}">
                  <a16:creationId xmlns:a16="http://schemas.microsoft.com/office/drawing/2014/main" id="{5FCCFDE6-7073-801A-7328-9592577DCDF9}"/>
                </a:ext>
              </a:extLst>
            </p:cNvPr>
            <p:cNvSpPr/>
            <p:nvPr/>
          </p:nvSpPr>
          <p:spPr>
            <a:xfrm rot="5400000">
              <a:off x="4135232" y="1119318"/>
              <a:ext cx="924978" cy="2996552"/>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en-GB" sz="2400" b="1" dirty="0"/>
                <a:t>University</a:t>
              </a:r>
            </a:p>
            <a:p>
              <a:pPr algn="ctr"/>
              <a:r>
                <a:rPr lang="en-GB" sz="2400" dirty="0"/>
                <a:t>Third Year</a:t>
              </a:r>
            </a:p>
          </p:txBody>
        </p:sp>
      </p:grpSp>
      <p:sp>
        <p:nvSpPr>
          <p:cNvPr id="47" name="Rectangle 46">
            <a:extLst>
              <a:ext uri="{FF2B5EF4-FFF2-40B4-BE49-F238E27FC236}">
                <a16:creationId xmlns:a16="http://schemas.microsoft.com/office/drawing/2014/main" id="{EEBCB04C-499C-B36F-C723-C9B634CAD050}"/>
              </a:ext>
            </a:extLst>
          </p:cNvPr>
          <p:cNvSpPr/>
          <p:nvPr/>
        </p:nvSpPr>
        <p:spPr>
          <a:xfrm rot="5400000">
            <a:off x="4683220" y="-345184"/>
            <a:ext cx="820395" cy="2996552"/>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Masters</a:t>
            </a:r>
          </a:p>
        </p:txBody>
      </p:sp>
      <p:cxnSp>
        <p:nvCxnSpPr>
          <p:cNvPr id="50" name="Straight Arrow Connector 49">
            <a:extLst>
              <a:ext uri="{FF2B5EF4-FFF2-40B4-BE49-F238E27FC236}">
                <a16:creationId xmlns:a16="http://schemas.microsoft.com/office/drawing/2014/main" id="{ABFB9935-6E81-CA25-6316-5BAC69AD63C9}"/>
              </a:ext>
            </a:extLst>
          </p:cNvPr>
          <p:cNvCxnSpPr>
            <a:stCxn id="34" idx="0"/>
            <a:endCxn id="41" idx="2"/>
          </p:cNvCxnSpPr>
          <p:nvPr/>
        </p:nvCxnSpPr>
        <p:spPr>
          <a:xfrm flipV="1">
            <a:off x="3455347" y="4000933"/>
            <a:ext cx="6378615" cy="1001238"/>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38F7F40E-FDE7-C9CE-44C3-95EF33AC2C73}"/>
              </a:ext>
            </a:extLst>
          </p:cNvPr>
          <p:cNvSpPr/>
          <p:nvPr/>
        </p:nvSpPr>
        <p:spPr>
          <a:xfrm>
            <a:off x="9822554" y="736916"/>
            <a:ext cx="2140228" cy="3715245"/>
          </a:xfrm>
          <a:prstGeom prst="rect">
            <a:avLst/>
          </a:prstGeom>
          <a:noFill/>
          <a:ln w="762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Audio 52">
            <a:hlinkClick r:id="" action="ppaction://media"/>
            <a:extLst>
              <a:ext uri="{FF2B5EF4-FFF2-40B4-BE49-F238E27FC236}">
                <a16:creationId xmlns:a16="http://schemas.microsoft.com/office/drawing/2014/main" id="{26524A0A-A504-B2CC-72D5-6B3DC914060B}"/>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2763179360"/>
      </p:ext>
    </p:extLst>
  </p:cSld>
  <p:clrMapOvr>
    <a:masterClrMapping/>
  </p:clrMapOvr>
  <mc:AlternateContent xmlns:mc="http://schemas.openxmlformats.org/markup-compatibility/2006">
    <mc:Choice xmlns:p14="http://schemas.microsoft.com/office/powerpoint/2010/main" Requires="p14">
      <p:transition spd="slow" p14:dur="2000" advTm="54978"/>
    </mc:Choice>
    <mc:Fallback>
      <p:transition spd="slow" advTm="54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par>
                                <p:cTn id="7" presetID="10"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22" presetClass="entr" presetSubtype="4"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down)">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3"/>
                </p:tgtEl>
              </p:cMediaNode>
            </p:audio>
          </p:childTnLst>
        </p:cTn>
      </p:par>
    </p:tnLst>
    <p:bldLst>
      <p:bldP spid="20" grpId="0" animBg="1"/>
      <p:bldP spid="21"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03EE1D22-4A47-78E9-4D32-415CEC25C64A}"/>
              </a:ext>
            </a:extLst>
          </p:cNvPr>
          <p:cNvGrpSpPr>
            <a:grpSpLocks noGrp="1" noUngrp="1" noRot="1" noMove="1" noResize="1"/>
          </p:cNvGrpSpPr>
          <p:nvPr/>
        </p:nvGrpSpPr>
        <p:grpSpPr>
          <a:xfrm>
            <a:off x="-308978" y="-584243"/>
            <a:ext cx="13313778" cy="7899443"/>
            <a:chOff x="-308978" y="-584243"/>
            <a:chExt cx="13313778" cy="7899443"/>
          </a:xfrm>
        </p:grpSpPr>
        <p:sp>
          <p:nvSpPr>
            <p:cNvPr id="22" name="Freeform 2">
              <a:extLst>
                <a:ext uri="{FF2B5EF4-FFF2-40B4-BE49-F238E27FC236}">
                  <a16:creationId xmlns:a16="http://schemas.microsoft.com/office/drawing/2014/main" id="{97C309DC-380B-FFED-C58C-390AC91931CA}"/>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3" name="Group 3">
              <a:extLst>
                <a:ext uri="{FF2B5EF4-FFF2-40B4-BE49-F238E27FC236}">
                  <a16:creationId xmlns:a16="http://schemas.microsoft.com/office/drawing/2014/main" id="{D34BCD9B-2A1C-2ACE-D8D9-35C924B7D597}"/>
                </a:ext>
              </a:extLst>
            </p:cNvPr>
            <p:cNvGrpSpPr>
              <a:grpSpLocks noGrp="1" noUngrp="1" noRot="1" noMove="1" noResize="1"/>
            </p:cNvGrpSpPr>
            <p:nvPr/>
          </p:nvGrpSpPr>
          <p:grpSpPr>
            <a:xfrm>
              <a:off x="-308978" y="-584243"/>
              <a:ext cx="4960668" cy="1311326"/>
              <a:chOff x="0" y="0"/>
              <a:chExt cx="6614223" cy="1748435"/>
            </a:xfrm>
          </p:grpSpPr>
          <p:sp>
            <p:nvSpPr>
              <p:cNvPr id="34" name="Freeform 4">
                <a:extLst>
                  <a:ext uri="{FF2B5EF4-FFF2-40B4-BE49-F238E27FC236}">
                    <a16:creationId xmlns:a16="http://schemas.microsoft.com/office/drawing/2014/main" id="{6791AC5D-09EA-43E4-75A2-B07E34EF4ECB}"/>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5">
                <a:extLst>
                  <a:ext uri="{FF2B5EF4-FFF2-40B4-BE49-F238E27FC236}">
                    <a16:creationId xmlns:a16="http://schemas.microsoft.com/office/drawing/2014/main" id="{1625C1E0-7353-5FB1-B139-323DF9C4FE4E}"/>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6">
              <a:extLst>
                <a:ext uri="{FF2B5EF4-FFF2-40B4-BE49-F238E27FC236}">
                  <a16:creationId xmlns:a16="http://schemas.microsoft.com/office/drawing/2014/main" id="{6E0B10E8-6DB9-34E1-5932-86FF9468222E}"/>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9">
              <a:extLst>
                <a:ext uri="{FF2B5EF4-FFF2-40B4-BE49-F238E27FC236}">
                  <a16:creationId xmlns:a16="http://schemas.microsoft.com/office/drawing/2014/main" id="{D5DFD38C-900D-D352-2146-DB3B1A023B5A}"/>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0">
              <a:extLst>
                <a:ext uri="{FF2B5EF4-FFF2-40B4-BE49-F238E27FC236}">
                  <a16:creationId xmlns:a16="http://schemas.microsoft.com/office/drawing/2014/main" id="{A57FD3FE-9330-4C4E-E7EE-F4B97C14C89C}"/>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11">
              <a:extLst>
                <a:ext uri="{FF2B5EF4-FFF2-40B4-BE49-F238E27FC236}">
                  <a16:creationId xmlns:a16="http://schemas.microsoft.com/office/drawing/2014/main" id="{03A4C607-9F41-7FA7-F632-65BFB9B81599}"/>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12">
              <a:extLst>
                <a:ext uri="{FF2B5EF4-FFF2-40B4-BE49-F238E27FC236}">
                  <a16:creationId xmlns:a16="http://schemas.microsoft.com/office/drawing/2014/main" id="{B05F37C7-EE37-0761-C355-D910EE984DBA}"/>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13">
              <a:extLst>
                <a:ext uri="{FF2B5EF4-FFF2-40B4-BE49-F238E27FC236}">
                  <a16:creationId xmlns:a16="http://schemas.microsoft.com/office/drawing/2014/main" id="{26EE6C0A-B1A1-6AE3-E2C1-092F3FB7BF14}"/>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Rectangle: Rounded Corners 15">
            <a:extLst>
              <a:ext uri="{FF2B5EF4-FFF2-40B4-BE49-F238E27FC236}">
                <a16:creationId xmlns:a16="http://schemas.microsoft.com/office/drawing/2014/main" id="{9FF12AF0-7F06-574F-14B5-098E70965901}"/>
              </a:ext>
            </a:extLst>
          </p:cNvPr>
          <p:cNvSpPr/>
          <p:nvPr/>
        </p:nvSpPr>
        <p:spPr>
          <a:xfrm>
            <a:off x="2690838" y="1695930"/>
            <a:ext cx="7623124" cy="1721010"/>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Many universities host a range of degree apprenticeships. This means you can still access all their resources!</a:t>
            </a:r>
          </a:p>
        </p:txBody>
      </p:sp>
      <p:grpSp>
        <p:nvGrpSpPr>
          <p:cNvPr id="39" name="Group 38">
            <a:extLst>
              <a:ext uri="{FF2B5EF4-FFF2-40B4-BE49-F238E27FC236}">
                <a16:creationId xmlns:a16="http://schemas.microsoft.com/office/drawing/2014/main" id="{32AA601D-8ED9-FE62-8D83-20562CBF05FB}"/>
              </a:ext>
            </a:extLst>
          </p:cNvPr>
          <p:cNvGrpSpPr/>
          <p:nvPr/>
        </p:nvGrpSpPr>
        <p:grpSpPr>
          <a:xfrm>
            <a:off x="1677487" y="3579930"/>
            <a:ext cx="9649827" cy="3141752"/>
            <a:chOff x="1603020" y="3579930"/>
            <a:chExt cx="9649827" cy="3141752"/>
          </a:xfrm>
        </p:grpSpPr>
        <p:pic>
          <p:nvPicPr>
            <p:cNvPr id="18" name="Graphic 17" descr="Books on shelf with solid fill">
              <a:extLst>
                <a:ext uri="{FF2B5EF4-FFF2-40B4-BE49-F238E27FC236}">
                  <a16:creationId xmlns:a16="http://schemas.microsoft.com/office/drawing/2014/main" id="{4E3AA678-8B90-0B50-3C96-84D26A503C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603020" y="3711154"/>
              <a:ext cx="2384737" cy="2384737"/>
            </a:xfrm>
            <a:prstGeom prst="rect">
              <a:avLst/>
            </a:prstGeom>
          </p:spPr>
        </p:pic>
        <p:pic>
          <p:nvPicPr>
            <p:cNvPr id="20" name="Graphic 19" descr="Schoolhouse with solid fill">
              <a:extLst>
                <a:ext uri="{FF2B5EF4-FFF2-40B4-BE49-F238E27FC236}">
                  <a16:creationId xmlns:a16="http://schemas.microsoft.com/office/drawing/2014/main" id="{BDAD3FF0-51E9-EE0F-5D57-2C2D590C18D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868110" y="3579930"/>
              <a:ext cx="2384737" cy="2384737"/>
            </a:xfrm>
            <a:prstGeom prst="rect">
              <a:avLst/>
            </a:prstGeom>
          </p:spPr>
        </p:pic>
        <p:pic>
          <p:nvPicPr>
            <p:cNvPr id="24" name="Graphic 23" descr="Connections with solid fill">
              <a:extLst>
                <a:ext uri="{FF2B5EF4-FFF2-40B4-BE49-F238E27FC236}">
                  <a16:creationId xmlns:a16="http://schemas.microsoft.com/office/drawing/2014/main" id="{107B09CC-634A-C48A-0E39-9B48BFAE73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280728" y="3639110"/>
              <a:ext cx="2384737" cy="2384737"/>
            </a:xfrm>
            <a:prstGeom prst="rect">
              <a:avLst/>
            </a:prstGeom>
          </p:spPr>
        </p:pic>
        <p:sp>
          <p:nvSpPr>
            <p:cNvPr id="25" name="Rectangle 24">
              <a:extLst>
                <a:ext uri="{FF2B5EF4-FFF2-40B4-BE49-F238E27FC236}">
                  <a16:creationId xmlns:a16="http://schemas.microsoft.com/office/drawing/2014/main" id="{81F0D494-B100-1A0D-A7AF-C5D4F7EBD71A}"/>
                </a:ext>
              </a:extLst>
            </p:cNvPr>
            <p:cNvSpPr/>
            <p:nvPr/>
          </p:nvSpPr>
          <p:spPr>
            <a:xfrm>
              <a:off x="1768201" y="5823791"/>
              <a:ext cx="2034260" cy="859232"/>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Facilities</a:t>
              </a:r>
            </a:p>
          </p:txBody>
        </p:sp>
        <p:sp>
          <p:nvSpPr>
            <p:cNvPr id="26" name="Rectangle 25">
              <a:extLst>
                <a:ext uri="{FF2B5EF4-FFF2-40B4-BE49-F238E27FC236}">
                  <a16:creationId xmlns:a16="http://schemas.microsoft.com/office/drawing/2014/main" id="{74B10B74-CBFC-0552-10BF-371E8732741A}"/>
                </a:ext>
              </a:extLst>
            </p:cNvPr>
            <p:cNvSpPr/>
            <p:nvPr/>
          </p:nvSpPr>
          <p:spPr>
            <a:xfrm>
              <a:off x="9017045" y="5851292"/>
              <a:ext cx="2034260" cy="859232"/>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Day on Campus</a:t>
              </a:r>
            </a:p>
          </p:txBody>
        </p:sp>
        <p:sp>
          <p:nvSpPr>
            <p:cNvPr id="27" name="Rectangle 26">
              <a:extLst>
                <a:ext uri="{FF2B5EF4-FFF2-40B4-BE49-F238E27FC236}">
                  <a16:creationId xmlns:a16="http://schemas.microsoft.com/office/drawing/2014/main" id="{7DD6E2F2-9FCA-64AF-6818-FC78701BBA7E}"/>
                </a:ext>
              </a:extLst>
            </p:cNvPr>
            <p:cNvSpPr/>
            <p:nvPr/>
          </p:nvSpPr>
          <p:spPr>
            <a:xfrm>
              <a:off x="5445909" y="5862450"/>
              <a:ext cx="2034260" cy="859232"/>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Join Societies</a:t>
              </a:r>
            </a:p>
          </p:txBody>
        </p:sp>
      </p:grpSp>
      <p:sp>
        <p:nvSpPr>
          <p:cNvPr id="38" name="Title 13">
            <a:extLst>
              <a:ext uri="{FF2B5EF4-FFF2-40B4-BE49-F238E27FC236}">
                <a16:creationId xmlns:a16="http://schemas.microsoft.com/office/drawing/2014/main" id="{F8FA0F69-E0AA-C4F7-E490-196BCFAE35AA}"/>
              </a:ext>
            </a:extLst>
          </p:cNvPr>
          <p:cNvSpPr txBox="1">
            <a:spLocks/>
          </p:cNvSpPr>
          <p:nvPr/>
        </p:nvSpPr>
        <p:spPr>
          <a:xfrm>
            <a:off x="0" y="274638"/>
            <a:ext cx="130048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‘I’ll miss out on the social side of university.’</a:t>
            </a:r>
          </a:p>
        </p:txBody>
      </p:sp>
      <p:pic>
        <p:nvPicPr>
          <p:cNvPr id="8" name="Audio 7">
            <a:hlinkClick r:id="" action="ppaction://media"/>
            <a:extLst>
              <a:ext uri="{FF2B5EF4-FFF2-40B4-BE49-F238E27FC236}">
                <a16:creationId xmlns:a16="http://schemas.microsoft.com/office/drawing/2014/main" id="{76517098-0835-6BD0-EBF8-43A198D4FFEA}"/>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219360012"/>
      </p:ext>
    </p:extLst>
  </p:cSld>
  <p:clrMapOvr>
    <a:masterClrMapping/>
  </p:clrMapOvr>
  <mc:AlternateContent xmlns:mc="http://schemas.openxmlformats.org/markup-compatibility/2006">
    <mc:Choice xmlns:p14="http://schemas.microsoft.com/office/powerpoint/2010/main" Requires="p14">
      <p:transition spd="slow" p14:dur="2000" advTm="47031"/>
    </mc:Choice>
    <mc:Fallback>
      <p:transition spd="slow" advTm="47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363BA453-154F-F637-27B4-C01664447680}"/>
              </a:ext>
            </a:extLst>
          </p:cNvPr>
          <p:cNvGrpSpPr>
            <a:grpSpLocks noGrp="1" noUngrp="1" noRot="1" noMove="1" noResize="1"/>
          </p:cNvGrpSpPr>
          <p:nvPr/>
        </p:nvGrpSpPr>
        <p:grpSpPr>
          <a:xfrm>
            <a:off x="-308978" y="-584243"/>
            <a:ext cx="13313778" cy="7899443"/>
            <a:chOff x="-308978" y="-584243"/>
            <a:chExt cx="13313778" cy="7899443"/>
          </a:xfrm>
        </p:grpSpPr>
        <p:sp>
          <p:nvSpPr>
            <p:cNvPr id="22" name="Freeform 2">
              <a:extLst>
                <a:ext uri="{FF2B5EF4-FFF2-40B4-BE49-F238E27FC236}">
                  <a16:creationId xmlns:a16="http://schemas.microsoft.com/office/drawing/2014/main" id="{6935210C-50FB-EC19-F35B-932646FECC59}"/>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4" name="Group 3">
              <a:extLst>
                <a:ext uri="{FF2B5EF4-FFF2-40B4-BE49-F238E27FC236}">
                  <a16:creationId xmlns:a16="http://schemas.microsoft.com/office/drawing/2014/main" id="{09F5D2EF-781B-F553-BBB5-EF682E16F51B}"/>
                </a:ext>
              </a:extLst>
            </p:cNvPr>
            <p:cNvGrpSpPr>
              <a:grpSpLocks noGrp="1" noUngrp="1" noRot="1" noMove="1" noResize="1"/>
            </p:cNvGrpSpPr>
            <p:nvPr/>
          </p:nvGrpSpPr>
          <p:grpSpPr>
            <a:xfrm>
              <a:off x="-308978" y="-584243"/>
              <a:ext cx="4960668" cy="1311326"/>
              <a:chOff x="0" y="0"/>
              <a:chExt cx="6614223" cy="1748435"/>
            </a:xfrm>
          </p:grpSpPr>
          <p:sp>
            <p:nvSpPr>
              <p:cNvPr id="36" name="Freeform 4">
                <a:extLst>
                  <a:ext uri="{FF2B5EF4-FFF2-40B4-BE49-F238E27FC236}">
                    <a16:creationId xmlns:a16="http://schemas.microsoft.com/office/drawing/2014/main" id="{9F6D409F-4938-351C-16B9-0CE920A6D584}"/>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Freeform 5">
                <a:extLst>
                  <a:ext uri="{FF2B5EF4-FFF2-40B4-BE49-F238E27FC236}">
                    <a16:creationId xmlns:a16="http://schemas.microsoft.com/office/drawing/2014/main" id="{F95CA734-D2E7-CAE6-CBA6-940515DAD5EB}"/>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Freeform 6">
              <a:extLst>
                <a:ext uri="{FF2B5EF4-FFF2-40B4-BE49-F238E27FC236}">
                  <a16:creationId xmlns:a16="http://schemas.microsoft.com/office/drawing/2014/main" id="{DBC9B7A4-C263-E591-3BD4-29C08B80C5AE}"/>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9">
              <a:extLst>
                <a:ext uri="{FF2B5EF4-FFF2-40B4-BE49-F238E27FC236}">
                  <a16:creationId xmlns:a16="http://schemas.microsoft.com/office/drawing/2014/main" id="{E8FB8266-ECCC-E41B-7C35-00B85F51CBFC}"/>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0">
              <a:extLst>
                <a:ext uri="{FF2B5EF4-FFF2-40B4-BE49-F238E27FC236}">
                  <a16:creationId xmlns:a16="http://schemas.microsoft.com/office/drawing/2014/main" id="{91168072-50AC-9F03-91F6-275343BC5D6C}"/>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1">
              <a:extLst>
                <a:ext uri="{FF2B5EF4-FFF2-40B4-BE49-F238E27FC236}">
                  <a16:creationId xmlns:a16="http://schemas.microsoft.com/office/drawing/2014/main" id="{6528A482-CD47-6964-2FDD-7D009942407D}"/>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12">
              <a:extLst>
                <a:ext uri="{FF2B5EF4-FFF2-40B4-BE49-F238E27FC236}">
                  <a16:creationId xmlns:a16="http://schemas.microsoft.com/office/drawing/2014/main" id="{A2C1D0DA-538D-C96C-2D28-A9F02816FFD4}"/>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Freeform 13">
              <a:extLst>
                <a:ext uri="{FF2B5EF4-FFF2-40B4-BE49-F238E27FC236}">
                  <a16:creationId xmlns:a16="http://schemas.microsoft.com/office/drawing/2014/main" id="{347ED7BE-F823-4B98-D817-061996EA3E42}"/>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7" name="Graphic 16" descr="Medical with solid fill">
            <a:extLst>
              <a:ext uri="{FF2B5EF4-FFF2-40B4-BE49-F238E27FC236}">
                <a16:creationId xmlns:a16="http://schemas.microsoft.com/office/drawing/2014/main" id="{36BA8C9E-889A-C7B8-0905-D68FBFDF38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34524" y="1229960"/>
            <a:ext cx="1279060" cy="1279060"/>
          </a:xfrm>
          <a:prstGeom prst="rect">
            <a:avLst/>
          </a:prstGeom>
        </p:spPr>
      </p:pic>
      <p:pic>
        <p:nvPicPr>
          <p:cNvPr id="25" name="Graphic 24" descr="Meeting with solid fill">
            <a:extLst>
              <a:ext uri="{FF2B5EF4-FFF2-40B4-BE49-F238E27FC236}">
                <a16:creationId xmlns:a16="http://schemas.microsoft.com/office/drawing/2014/main" id="{5E282A78-B1C6-EDAF-2208-8DABA17DEF9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28612" y="3193661"/>
            <a:ext cx="1279060" cy="1279060"/>
          </a:xfrm>
          <a:prstGeom prst="rect">
            <a:avLst/>
          </a:prstGeom>
        </p:spPr>
      </p:pic>
      <p:pic>
        <p:nvPicPr>
          <p:cNvPr id="31" name="Graphic 30" descr="Airplane with solid fill">
            <a:extLst>
              <a:ext uri="{FF2B5EF4-FFF2-40B4-BE49-F238E27FC236}">
                <a16:creationId xmlns:a16="http://schemas.microsoft.com/office/drawing/2014/main" id="{7C4DB656-DE76-2625-BA1A-B31B2EBE47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438622" y="5043405"/>
            <a:ext cx="1279060" cy="1279060"/>
          </a:xfrm>
          <a:prstGeom prst="rect">
            <a:avLst/>
          </a:prstGeom>
        </p:spPr>
      </p:pic>
      <p:sp>
        <p:nvSpPr>
          <p:cNvPr id="42" name="Rectangle 41">
            <a:extLst>
              <a:ext uri="{FF2B5EF4-FFF2-40B4-BE49-F238E27FC236}">
                <a16:creationId xmlns:a16="http://schemas.microsoft.com/office/drawing/2014/main" id="{3553A097-85F3-FE26-9602-2064E3194FF6}"/>
              </a:ext>
            </a:extLst>
          </p:cNvPr>
          <p:cNvSpPr/>
          <p:nvPr/>
        </p:nvSpPr>
        <p:spPr>
          <a:xfrm>
            <a:off x="1072636" y="2461596"/>
            <a:ext cx="2011663" cy="608574"/>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Nurse</a:t>
            </a:r>
          </a:p>
        </p:txBody>
      </p:sp>
      <p:sp>
        <p:nvSpPr>
          <p:cNvPr id="43" name="Rectangle 42">
            <a:extLst>
              <a:ext uri="{FF2B5EF4-FFF2-40B4-BE49-F238E27FC236}">
                <a16:creationId xmlns:a16="http://schemas.microsoft.com/office/drawing/2014/main" id="{614F21FA-72E8-08AA-1A69-738E9531B002}"/>
              </a:ext>
            </a:extLst>
          </p:cNvPr>
          <p:cNvSpPr/>
          <p:nvPr/>
        </p:nvSpPr>
        <p:spPr>
          <a:xfrm>
            <a:off x="1085939" y="4329412"/>
            <a:ext cx="2011663" cy="608574"/>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Human Resources</a:t>
            </a:r>
          </a:p>
        </p:txBody>
      </p:sp>
      <p:sp>
        <p:nvSpPr>
          <p:cNvPr id="49" name="Rectangle 48">
            <a:extLst>
              <a:ext uri="{FF2B5EF4-FFF2-40B4-BE49-F238E27FC236}">
                <a16:creationId xmlns:a16="http://schemas.microsoft.com/office/drawing/2014/main" id="{79A0209A-B598-2859-3A64-7CCB1CA0BEF2}"/>
              </a:ext>
            </a:extLst>
          </p:cNvPr>
          <p:cNvSpPr/>
          <p:nvPr/>
        </p:nvSpPr>
        <p:spPr>
          <a:xfrm>
            <a:off x="1079839" y="6305997"/>
            <a:ext cx="2011663" cy="608574"/>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Aerospace Engineer</a:t>
            </a:r>
          </a:p>
        </p:txBody>
      </p:sp>
      <p:pic>
        <p:nvPicPr>
          <p:cNvPr id="33" name="Graphic 32" descr="Piggy Bank with solid fill">
            <a:extLst>
              <a:ext uri="{FF2B5EF4-FFF2-40B4-BE49-F238E27FC236}">
                <a16:creationId xmlns:a16="http://schemas.microsoft.com/office/drawing/2014/main" id="{DAC3D870-FD25-507D-D99F-57F4A6267F6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12151" y="5088296"/>
            <a:ext cx="1279060" cy="1279060"/>
          </a:xfrm>
          <a:prstGeom prst="rect">
            <a:avLst/>
          </a:prstGeom>
        </p:spPr>
      </p:pic>
      <p:pic>
        <p:nvPicPr>
          <p:cNvPr id="35" name="Graphic 34" descr="Scales of justice with solid fill">
            <a:extLst>
              <a:ext uri="{FF2B5EF4-FFF2-40B4-BE49-F238E27FC236}">
                <a16:creationId xmlns:a16="http://schemas.microsoft.com/office/drawing/2014/main" id="{283EDA7E-87F8-3179-E0C6-4FB99519A3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431462" y="3088498"/>
            <a:ext cx="1279060" cy="1279060"/>
          </a:xfrm>
          <a:prstGeom prst="rect">
            <a:avLst/>
          </a:prstGeom>
        </p:spPr>
      </p:pic>
      <p:pic>
        <p:nvPicPr>
          <p:cNvPr id="39" name="Graphic 38" descr="Siren with solid fill">
            <a:extLst>
              <a:ext uri="{FF2B5EF4-FFF2-40B4-BE49-F238E27FC236}">
                <a16:creationId xmlns:a16="http://schemas.microsoft.com/office/drawing/2014/main" id="{48F695A0-5E1B-1E3F-63D7-1361760C69B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431462" y="1226402"/>
            <a:ext cx="1279060" cy="1279060"/>
          </a:xfrm>
          <a:prstGeom prst="rect">
            <a:avLst/>
          </a:prstGeom>
        </p:spPr>
      </p:pic>
      <p:sp>
        <p:nvSpPr>
          <p:cNvPr id="44" name="Rectangle 43">
            <a:extLst>
              <a:ext uri="{FF2B5EF4-FFF2-40B4-BE49-F238E27FC236}">
                <a16:creationId xmlns:a16="http://schemas.microsoft.com/office/drawing/2014/main" id="{02426229-1F8E-86DF-DB50-CBB5FB2D4A06}"/>
              </a:ext>
            </a:extLst>
          </p:cNvPr>
          <p:cNvSpPr/>
          <p:nvPr/>
        </p:nvSpPr>
        <p:spPr>
          <a:xfrm>
            <a:off x="4085982" y="4325008"/>
            <a:ext cx="2011663" cy="608574"/>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Lawyer</a:t>
            </a:r>
          </a:p>
        </p:txBody>
      </p:sp>
      <p:sp>
        <p:nvSpPr>
          <p:cNvPr id="45" name="Rectangle 44">
            <a:extLst>
              <a:ext uri="{FF2B5EF4-FFF2-40B4-BE49-F238E27FC236}">
                <a16:creationId xmlns:a16="http://schemas.microsoft.com/office/drawing/2014/main" id="{AC3F72C7-46FC-A518-3C4C-B7331B8962DB}"/>
              </a:ext>
            </a:extLst>
          </p:cNvPr>
          <p:cNvSpPr/>
          <p:nvPr/>
        </p:nvSpPr>
        <p:spPr>
          <a:xfrm>
            <a:off x="4072679" y="2494752"/>
            <a:ext cx="2011663" cy="608574"/>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Paramedic</a:t>
            </a:r>
          </a:p>
        </p:txBody>
      </p:sp>
      <p:sp>
        <p:nvSpPr>
          <p:cNvPr id="50" name="Rectangle 49">
            <a:extLst>
              <a:ext uri="{FF2B5EF4-FFF2-40B4-BE49-F238E27FC236}">
                <a16:creationId xmlns:a16="http://schemas.microsoft.com/office/drawing/2014/main" id="{F4267C50-D097-0F6D-03F5-919E55F748CC}"/>
              </a:ext>
            </a:extLst>
          </p:cNvPr>
          <p:cNvSpPr/>
          <p:nvPr/>
        </p:nvSpPr>
        <p:spPr>
          <a:xfrm>
            <a:off x="4053368" y="6305997"/>
            <a:ext cx="2011663" cy="608574"/>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Accountant</a:t>
            </a:r>
          </a:p>
        </p:txBody>
      </p:sp>
      <p:pic>
        <p:nvPicPr>
          <p:cNvPr id="19" name="Graphic 18" descr="Dental Care with solid fill">
            <a:extLst>
              <a:ext uri="{FF2B5EF4-FFF2-40B4-BE49-F238E27FC236}">
                <a16:creationId xmlns:a16="http://schemas.microsoft.com/office/drawing/2014/main" id="{E4F2326C-B536-E80D-B906-C9CCB02194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p:blipFill>
        <p:spPr>
          <a:xfrm>
            <a:off x="7583282" y="3170665"/>
            <a:ext cx="1171378" cy="1171378"/>
          </a:xfrm>
          <a:prstGeom prst="rect">
            <a:avLst/>
          </a:prstGeom>
        </p:spPr>
      </p:pic>
      <p:pic>
        <p:nvPicPr>
          <p:cNvPr id="23" name="Graphic 22" descr="Footprints with solid fill">
            <a:extLst>
              <a:ext uri="{FF2B5EF4-FFF2-40B4-BE49-F238E27FC236}">
                <a16:creationId xmlns:a16="http://schemas.microsoft.com/office/drawing/2014/main" id="{9CC6510D-3D18-DC88-20C8-8171444F39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514871" y="1266295"/>
            <a:ext cx="1279060" cy="1279060"/>
          </a:xfrm>
          <a:prstGeom prst="rect">
            <a:avLst/>
          </a:prstGeom>
        </p:spPr>
      </p:pic>
      <p:pic>
        <p:nvPicPr>
          <p:cNvPr id="37" name="Graphic 36" descr="Police male with solid fill">
            <a:extLst>
              <a:ext uri="{FF2B5EF4-FFF2-40B4-BE49-F238E27FC236}">
                <a16:creationId xmlns:a16="http://schemas.microsoft.com/office/drawing/2014/main" id="{5333FFE7-9128-38D2-D760-D212FAD62D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514871" y="5087589"/>
            <a:ext cx="1279060" cy="1279060"/>
          </a:xfrm>
          <a:prstGeom prst="rect">
            <a:avLst/>
          </a:prstGeom>
        </p:spPr>
      </p:pic>
      <p:sp>
        <p:nvSpPr>
          <p:cNvPr id="46" name="Rectangle 45">
            <a:extLst>
              <a:ext uri="{FF2B5EF4-FFF2-40B4-BE49-F238E27FC236}">
                <a16:creationId xmlns:a16="http://schemas.microsoft.com/office/drawing/2014/main" id="{9C1992BA-95E6-B517-9757-4A1113CE56B8}"/>
              </a:ext>
            </a:extLst>
          </p:cNvPr>
          <p:cNvSpPr/>
          <p:nvPr/>
        </p:nvSpPr>
        <p:spPr>
          <a:xfrm>
            <a:off x="7148280" y="2531024"/>
            <a:ext cx="2011663" cy="608574"/>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Podiatrist</a:t>
            </a:r>
          </a:p>
        </p:txBody>
      </p:sp>
      <p:sp>
        <p:nvSpPr>
          <p:cNvPr id="48" name="Rectangle 47">
            <a:extLst>
              <a:ext uri="{FF2B5EF4-FFF2-40B4-BE49-F238E27FC236}">
                <a16:creationId xmlns:a16="http://schemas.microsoft.com/office/drawing/2014/main" id="{82867753-D3D1-9A8E-46F3-CA7903F58496}"/>
              </a:ext>
            </a:extLst>
          </p:cNvPr>
          <p:cNvSpPr/>
          <p:nvPr/>
        </p:nvSpPr>
        <p:spPr>
          <a:xfrm>
            <a:off x="7160564" y="4367558"/>
            <a:ext cx="2011663" cy="608574"/>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Dental Nurse</a:t>
            </a:r>
          </a:p>
        </p:txBody>
      </p:sp>
      <p:sp>
        <p:nvSpPr>
          <p:cNvPr id="51" name="Rectangle 50">
            <a:extLst>
              <a:ext uri="{FF2B5EF4-FFF2-40B4-BE49-F238E27FC236}">
                <a16:creationId xmlns:a16="http://schemas.microsoft.com/office/drawing/2014/main" id="{91C92094-688E-1FD4-0CFB-0C844FE2C570}"/>
              </a:ext>
            </a:extLst>
          </p:cNvPr>
          <p:cNvSpPr/>
          <p:nvPr/>
        </p:nvSpPr>
        <p:spPr>
          <a:xfrm>
            <a:off x="7148279" y="6305997"/>
            <a:ext cx="2011663" cy="608574"/>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Police Officer</a:t>
            </a:r>
          </a:p>
        </p:txBody>
      </p:sp>
      <p:pic>
        <p:nvPicPr>
          <p:cNvPr id="21" name="Graphic 20" descr="Baby crawling with solid fill">
            <a:extLst>
              <a:ext uri="{FF2B5EF4-FFF2-40B4-BE49-F238E27FC236}">
                <a16:creationId xmlns:a16="http://schemas.microsoft.com/office/drawing/2014/main" id="{E19C7224-6A8F-B9A4-B6AB-E7A2514587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344072" y="1276996"/>
            <a:ext cx="1279060" cy="1279060"/>
          </a:xfrm>
          <a:prstGeom prst="rect">
            <a:avLst/>
          </a:prstGeom>
        </p:spPr>
      </p:pic>
      <p:pic>
        <p:nvPicPr>
          <p:cNvPr id="29" name="Graphic 28" descr="Cloud Computing with solid fill">
            <a:extLst>
              <a:ext uri="{FF2B5EF4-FFF2-40B4-BE49-F238E27FC236}">
                <a16:creationId xmlns:a16="http://schemas.microsoft.com/office/drawing/2014/main" id="{F0EF3E99-8F88-184D-3EBF-C6D79FFD87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317085" y="5020907"/>
            <a:ext cx="1279060" cy="1279060"/>
          </a:xfrm>
          <a:prstGeom prst="rect">
            <a:avLst/>
          </a:prstGeom>
        </p:spPr>
      </p:pic>
      <p:pic>
        <p:nvPicPr>
          <p:cNvPr id="41" name="Graphic 40" descr="Briefcase with solid fill">
            <a:extLst>
              <a:ext uri="{FF2B5EF4-FFF2-40B4-BE49-F238E27FC236}">
                <a16:creationId xmlns:a16="http://schemas.microsoft.com/office/drawing/2014/main" id="{60FB10A5-2A40-99E5-7356-DB075704DBC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0317085" y="3177457"/>
            <a:ext cx="1279060" cy="1279060"/>
          </a:xfrm>
          <a:prstGeom prst="rect">
            <a:avLst/>
          </a:prstGeom>
        </p:spPr>
      </p:pic>
      <p:sp>
        <p:nvSpPr>
          <p:cNvPr id="47" name="Rectangle 46">
            <a:extLst>
              <a:ext uri="{FF2B5EF4-FFF2-40B4-BE49-F238E27FC236}">
                <a16:creationId xmlns:a16="http://schemas.microsoft.com/office/drawing/2014/main" id="{74358786-B4C8-4FA6-2DE5-B3002C502374}"/>
              </a:ext>
            </a:extLst>
          </p:cNvPr>
          <p:cNvSpPr/>
          <p:nvPr/>
        </p:nvSpPr>
        <p:spPr>
          <a:xfrm>
            <a:off x="9961637" y="2517013"/>
            <a:ext cx="2011663" cy="608574"/>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Social Worker</a:t>
            </a:r>
          </a:p>
        </p:txBody>
      </p:sp>
      <p:sp>
        <p:nvSpPr>
          <p:cNvPr id="52" name="Rectangle 51">
            <a:extLst>
              <a:ext uri="{FF2B5EF4-FFF2-40B4-BE49-F238E27FC236}">
                <a16:creationId xmlns:a16="http://schemas.microsoft.com/office/drawing/2014/main" id="{9850E5B4-8613-7BF9-854D-C58878434A09}"/>
              </a:ext>
            </a:extLst>
          </p:cNvPr>
          <p:cNvSpPr/>
          <p:nvPr/>
        </p:nvSpPr>
        <p:spPr>
          <a:xfrm>
            <a:off x="9998592" y="4362370"/>
            <a:ext cx="2011663" cy="608574"/>
          </a:xfrm>
          <a:prstGeom prst="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lumMod val="85000"/>
                    <a:lumOff val="15000"/>
                  </a:schemeClr>
                </a:solidFill>
              </a:rPr>
              <a:t>Business Management</a:t>
            </a:r>
          </a:p>
        </p:txBody>
      </p:sp>
      <p:sp>
        <p:nvSpPr>
          <p:cNvPr id="53" name="Rectangle 52">
            <a:extLst>
              <a:ext uri="{FF2B5EF4-FFF2-40B4-BE49-F238E27FC236}">
                <a16:creationId xmlns:a16="http://schemas.microsoft.com/office/drawing/2014/main" id="{7EAC151D-0321-8820-B155-DA7D07556297}"/>
              </a:ext>
            </a:extLst>
          </p:cNvPr>
          <p:cNvSpPr/>
          <p:nvPr/>
        </p:nvSpPr>
        <p:spPr>
          <a:xfrm>
            <a:off x="9961637" y="6255783"/>
            <a:ext cx="2011663" cy="608574"/>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Digital Marketing</a:t>
            </a:r>
          </a:p>
        </p:txBody>
      </p:sp>
      <p:sp>
        <p:nvSpPr>
          <p:cNvPr id="40" name="Title 13">
            <a:extLst>
              <a:ext uri="{FF2B5EF4-FFF2-40B4-BE49-F238E27FC236}">
                <a16:creationId xmlns:a16="http://schemas.microsoft.com/office/drawing/2014/main" id="{22EE4147-FA50-24AB-1A06-335A1026E89E}"/>
              </a:ext>
            </a:extLst>
          </p:cNvPr>
          <p:cNvSpPr txBox="1">
            <a:spLocks/>
          </p:cNvSpPr>
          <p:nvPr/>
        </p:nvSpPr>
        <p:spPr>
          <a:xfrm>
            <a:off x="298450" y="274638"/>
            <a:ext cx="124079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‘Apprenticeships are only for Trades.’</a:t>
            </a:r>
          </a:p>
        </p:txBody>
      </p:sp>
      <p:pic>
        <p:nvPicPr>
          <p:cNvPr id="4" name="Audio 3">
            <a:hlinkClick r:id="" action="ppaction://media"/>
            <a:extLst>
              <a:ext uri="{FF2B5EF4-FFF2-40B4-BE49-F238E27FC236}">
                <a16:creationId xmlns:a16="http://schemas.microsoft.com/office/drawing/2014/main" id="{8E9CC168-F4E3-3C9E-2953-F748E8567823}"/>
              </a:ext>
            </a:extLst>
          </p:cNvPr>
          <p:cNvPicPr>
            <a:picLocks noChangeAspect="1"/>
          </p:cNvPicPr>
          <p:nvPr>
            <a:audioFile r:link="rId3"/>
            <p:extLst>
              <p:ext uri="{DAA4B4D4-6D71-4841-9C94-3DE7FCFB9230}">
                <p14:media xmlns:p14="http://schemas.microsoft.com/office/powerpoint/2010/main" r:embed="rId2"/>
              </p:ext>
            </p:extLst>
          </p:nvPr>
        </p:nvPicPr>
        <p:blipFill>
          <a:blip r:embed="rId23"/>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2734321831"/>
      </p:ext>
    </p:extLst>
  </p:cSld>
  <p:clrMapOvr>
    <a:masterClrMapping/>
  </p:clrMapOvr>
  <mc:AlternateContent xmlns:mc="http://schemas.openxmlformats.org/markup-compatibility/2006">
    <mc:Choice xmlns:p14="http://schemas.microsoft.com/office/powerpoint/2010/main" Requires="p14">
      <p:transition spd="slow" p14:dur="2000" advTm="183340"/>
    </mc:Choice>
    <mc:Fallback>
      <p:transition spd="slow" advTm="183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10" presetClass="entr" presetSubtype="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par>
                                <p:cTn id="15" presetID="10"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500"/>
                                        <p:tgtEl>
                                          <p:spTgt spid="49"/>
                                        </p:tgtEl>
                                      </p:cBhvr>
                                    </p:animEffect>
                                  </p:childTnLst>
                                </p:cTn>
                              </p:par>
                              <p:par>
                                <p:cTn id="27" presetID="10"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500"/>
                                        <p:tgtEl>
                                          <p:spTgt spid="50"/>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par>
                                <p:cTn id="63" presetID="10" presetClass="entr" presetSubtype="0"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66" presetID="10" presetClass="entr" presetSubtype="0" fill="hold"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par>
                                <p:cTn id="69" presetID="10" presetClass="entr" presetSubtype="0" fill="hold"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500"/>
                                        <p:tgtEl>
                                          <p:spTgt spid="4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fade">
                                      <p:cBhvr>
                                        <p:cTn id="8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1" fill="hold" display="0">
                  <p:stCondLst>
                    <p:cond delay="indefinite"/>
                  </p:stCondLst>
                  <p:endCondLst>
                    <p:cond evt="onStopAudio" delay="0">
                      <p:tgtEl>
                        <p:sldTgt/>
                      </p:tgtEl>
                    </p:cond>
                  </p:endCondLst>
                </p:cTn>
                <p:tgtEl>
                  <p:spTgt spid="4"/>
                </p:tgtEl>
              </p:cMediaNode>
            </p:audio>
          </p:childTnLst>
        </p:cTn>
      </p:par>
    </p:tnLst>
    <p:bldLst>
      <p:bldP spid="42" grpId="0" animBg="1"/>
      <p:bldP spid="43" grpId="0" animBg="1"/>
      <p:bldP spid="49" grpId="0" animBg="1"/>
      <p:bldP spid="44" grpId="0" animBg="1"/>
      <p:bldP spid="45" grpId="0" animBg="1"/>
      <p:bldP spid="50" grpId="0" animBg="1"/>
      <p:bldP spid="46" grpId="0" animBg="1"/>
      <p:bldP spid="48" grpId="0" animBg="1"/>
      <p:bldP spid="51" grpId="0" animBg="1"/>
      <p:bldP spid="47" grpId="0" animBg="1"/>
      <p:bldP spid="52" grpId="0" animBg="1"/>
      <p:bldP spid="5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442094FB-0EA0-F7EB-0F90-340B492C0762}"/>
              </a:ext>
            </a:extLst>
          </p:cNvPr>
          <p:cNvGrpSpPr>
            <a:grpSpLocks noGrp="1" noUngrp="1" noRot="1" noMove="1" noResize="1"/>
          </p:cNvGrpSpPr>
          <p:nvPr/>
        </p:nvGrpSpPr>
        <p:grpSpPr>
          <a:xfrm>
            <a:off x="-308978" y="-584243"/>
            <a:ext cx="13313778" cy="7899443"/>
            <a:chOff x="-308978" y="-584243"/>
            <a:chExt cx="13313778" cy="7899443"/>
          </a:xfrm>
        </p:grpSpPr>
        <p:sp>
          <p:nvSpPr>
            <p:cNvPr id="24" name="Freeform 2">
              <a:extLst>
                <a:ext uri="{FF2B5EF4-FFF2-40B4-BE49-F238E27FC236}">
                  <a16:creationId xmlns:a16="http://schemas.microsoft.com/office/drawing/2014/main" id="{8FEC2FA4-1B08-6C80-3611-DDDAD821EFE9}"/>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5" name="Group 3">
              <a:extLst>
                <a:ext uri="{FF2B5EF4-FFF2-40B4-BE49-F238E27FC236}">
                  <a16:creationId xmlns:a16="http://schemas.microsoft.com/office/drawing/2014/main" id="{A5E95C48-2959-CE75-8E61-E7B87CC0B653}"/>
                </a:ext>
              </a:extLst>
            </p:cNvPr>
            <p:cNvGrpSpPr>
              <a:grpSpLocks noGrp="1" noUngrp="1" noRot="1" noMove="1" noResize="1"/>
            </p:cNvGrpSpPr>
            <p:nvPr/>
          </p:nvGrpSpPr>
          <p:grpSpPr>
            <a:xfrm>
              <a:off x="-308978" y="-584243"/>
              <a:ext cx="4960668" cy="1311326"/>
              <a:chOff x="0" y="0"/>
              <a:chExt cx="6614223" cy="1748435"/>
            </a:xfrm>
          </p:grpSpPr>
          <p:sp>
            <p:nvSpPr>
              <p:cNvPr id="32" name="Freeform 4">
                <a:extLst>
                  <a:ext uri="{FF2B5EF4-FFF2-40B4-BE49-F238E27FC236}">
                    <a16:creationId xmlns:a16="http://schemas.microsoft.com/office/drawing/2014/main" id="{919010EC-0EB1-91DC-2F2B-D4639930DAD9}"/>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5">
                <a:extLst>
                  <a:ext uri="{FF2B5EF4-FFF2-40B4-BE49-F238E27FC236}">
                    <a16:creationId xmlns:a16="http://schemas.microsoft.com/office/drawing/2014/main" id="{F5B0F579-2BA2-67AB-64E3-A437C13C58EA}"/>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Freeform 6">
              <a:extLst>
                <a:ext uri="{FF2B5EF4-FFF2-40B4-BE49-F238E27FC236}">
                  <a16:creationId xmlns:a16="http://schemas.microsoft.com/office/drawing/2014/main" id="{155A33FD-B297-A52B-B316-CE418B77C79C}"/>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9">
              <a:extLst>
                <a:ext uri="{FF2B5EF4-FFF2-40B4-BE49-F238E27FC236}">
                  <a16:creationId xmlns:a16="http://schemas.microsoft.com/office/drawing/2014/main" id="{B819A516-867A-2ABA-FD05-840A0F16244D}"/>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10">
              <a:extLst>
                <a:ext uri="{FF2B5EF4-FFF2-40B4-BE49-F238E27FC236}">
                  <a16:creationId xmlns:a16="http://schemas.microsoft.com/office/drawing/2014/main" id="{AC03903C-4596-4A7A-5004-EE756F2883A2}"/>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11">
              <a:extLst>
                <a:ext uri="{FF2B5EF4-FFF2-40B4-BE49-F238E27FC236}">
                  <a16:creationId xmlns:a16="http://schemas.microsoft.com/office/drawing/2014/main" id="{A8054A5C-8036-52C7-9903-546304EFADC5}"/>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2">
              <a:extLst>
                <a:ext uri="{FF2B5EF4-FFF2-40B4-BE49-F238E27FC236}">
                  <a16:creationId xmlns:a16="http://schemas.microsoft.com/office/drawing/2014/main" id="{453EFE67-9A4D-D3DC-0024-EB08DA650994}"/>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13">
              <a:extLst>
                <a:ext uri="{FF2B5EF4-FFF2-40B4-BE49-F238E27FC236}">
                  <a16:creationId xmlns:a16="http://schemas.microsoft.com/office/drawing/2014/main" id="{BC9BC375-83F6-86A1-56D9-613E24138B60}"/>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Rectangle: Rounded Corners 15">
            <a:extLst>
              <a:ext uri="{FF2B5EF4-FFF2-40B4-BE49-F238E27FC236}">
                <a16:creationId xmlns:a16="http://schemas.microsoft.com/office/drawing/2014/main" id="{9EF8D4A4-DC77-A367-F5C3-D433E92FA8DA}"/>
              </a:ext>
            </a:extLst>
          </p:cNvPr>
          <p:cNvSpPr/>
          <p:nvPr/>
        </p:nvSpPr>
        <p:spPr>
          <a:xfrm>
            <a:off x="6121400" y="3123466"/>
            <a:ext cx="6668104" cy="1650593"/>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The current minimum wage for Apprentices in their first year of training is </a:t>
            </a:r>
            <a:r>
              <a:rPr lang="en-GB" sz="2400" b="1" dirty="0"/>
              <a:t>£8 </a:t>
            </a:r>
            <a:r>
              <a:rPr lang="en-GB" sz="2400" dirty="0"/>
              <a:t>(£15,600 a year) when starting the apprenticeship</a:t>
            </a:r>
          </a:p>
        </p:txBody>
      </p:sp>
      <p:sp>
        <p:nvSpPr>
          <p:cNvPr id="18" name="Arrow: Up 17">
            <a:extLst>
              <a:ext uri="{FF2B5EF4-FFF2-40B4-BE49-F238E27FC236}">
                <a16:creationId xmlns:a16="http://schemas.microsoft.com/office/drawing/2014/main" id="{20BB0F7B-8A74-8728-2753-6DC6D2FB0560}"/>
              </a:ext>
            </a:extLst>
          </p:cNvPr>
          <p:cNvSpPr/>
          <p:nvPr/>
        </p:nvSpPr>
        <p:spPr>
          <a:xfrm>
            <a:off x="5366551" y="1449383"/>
            <a:ext cx="609600" cy="5637734"/>
          </a:xfrm>
          <a:prstGeom prst="upArrow">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DFCC76D6-81AE-6B7B-8D12-F5C268944710}"/>
              </a:ext>
            </a:extLst>
          </p:cNvPr>
          <p:cNvSpPr/>
          <p:nvPr/>
        </p:nvSpPr>
        <p:spPr>
          <a:xfrm>
            <a:off x="6121400" y="1339699"/>
            <a:ext cx="6668105" cy="1530750"/>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lumMod val="85000"/>
                    <a:lumOff val="15000"/>
                  </a:schemeClr>
                </a:solidFill>
              </a:rPr>
              <a:t>Your training is funded and you will earn more the further you progress in your apprenticeship</a:t>
            </a:r>
          </a:p>
        </p:txBody>
      </p:sp>
      <p:sp>
        <p:nvSpPr>
          <p:cNvPr id="34" name="Title 13">
            <a:extLst>
              <a:ext uri="{FF2B5EF4-FFF2-40B4-BE49-F238E27FC236}">
                <a16:creationId xmlns:a16="http://schemas.microsoft.com/office/drawing/2014/main" id="{F887A18B-2B19-31E9-E4CE-66CE483F821A}"/>
              </a:ext>
            </a:extLst>
          </p:cNvPr>
          <p:cNvSpPr txBox="1">
            <a:spLocks/>
          </p:cNvSpPr>
          <p:nvPr/>
        </p:nvSpPr>
        <p:spPr>
          <a:xfrm>
            <a:off x="298450" y="274638"/>
            <a:ext cx="124079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latin typeface="Poppins Bold" panose="020B0604020202020204" charset="0"/>
                <a:cs typeface="Poppins Bold" panose="020B0604020202020204" charset="0"/>
              </a:rPr>
              <a:t>‘Apprentices are poorly paid.’</a:t>
            </a:r>
          </a:p>
        </p:txBody>
      </p:sp>
      <p:sp>
        <p:nvSpPr>
          <p:cNvPr id="35" name="Rectangle: Rounded Corners 34">
            <a:extLst>
              <a:ext uri="{FF2B5EF4-FFF2-40B4-BE49-F238E27FC236}">
                <a16:creationId xmlns:a16="http://schemas.microsoft.com/office/drawing/2014/main" id="{84ECF60E-AFA5-E2AF-0CD9-E1759CB775DE}"/>
              </a:ext>
            </a:extLst>
          </p:cNvPr>
          <p:cNvSpPr/>
          <p:nvPr/>
        </p:nvSpPr>
        <p:spPr>
          <a:xfrm>
            <a:off x="6146800" y="5024040"/>
            <a:ext cx="6642704" cy="1650593"/>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This is the minimum employers can pay their apprentices but there are some that will pay more</a:t>
            </a:r>
          </a:p>
        </p:txBody>
      </p:sp>
      <p:sp>
        <p:nvSpPr>
          <p:cNvPr id="2" name="Rectangle 1">
            <a:extLst>
              <a:ext uri="{FF2B5EF4-FFF2-40B4-BE49-F238E27FC236}">
                <a16:creationId xmlns:a16="http://schemas.microsoft.com/office/drawing/2014/main" id="{310A22A9-3140-3563-04F0-76D30544AF0D}"/>
              </a:ext>
            </a:extLst>
          </p:cNvPr>
          <p:cNvSpPr/>
          <p:nvPr/>
        </p:nvSpPr>
        <p:spPr>
          <a:xfrm>
            <a:off x="164475" y="1449382"/>
            <a:ext cx="1422400" cy="3713841"/>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Higher Education </a:t>
            </a:r>
          </a:p>
        </p:txBody>
      </p:sp>
      <p:sp>
        <p:nvSpPr>
          <p:cNvPr id="3" name="Rectangle 2">
            <a:extLst>
              <a:ext uri="{FF2B5EF4-FFF2-40B4-BE49-F238E27FC236}">
                <a16:creationId xmlns:a16="http://schemas.microsoft.com/office/drawing/2014/main" id="{C005383D-97EB-8158-9F9A-FE2DB88C9219}"/>
              </a:ext>
            </a:extLst>
          </p:cNvPr>
          <p:cNvSpPr/>
          <p:nvPr/>
        </p:nvSpPr>
        <p:spPr>
          <a:xfrm rot="5400000">
            <a:off x="473589" y="5008738"/>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Further Education </a:t>
            </a:r>
          </a:p>
        </p:txBody>
      </p:sp>
      <p:sp>
        <p:nvSpPr>
          <p:cNvPr id="4" name="Rectangle 3">
            <a:extLst>
              <a:ext uri="{FF2B5EF4-FFF2-40B4-BE49-F238E27FC236}">
                <a16:creationId xmlns:a16="http://schemas.microsoft.com/office/drawing/2014/main" id="{028A10F5-586B-9784-B174-7FB07048071B}"/>
              </a:ext>
            </a:extLst>
          </p:cNvPr>
          <p:cNvSpPr/>
          <p:nvPr/>
        </p:nvSpPr>
        <p:spPr>
          <a:xfrm rot="5400000">
            <a:off x="463192" y="5963433"/>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Year 10/11</a:t>
            </a:r>
          </a:p>
        </p:txBody>
      </p:sp>
      <p:sp>
        <p:nvSpPr>
          <p:cNvPr id="5" name="Rectangle 4">
            <a:extLst>
              <a:ext uri="{FF2B5EF4-FFF2-40B4-BE49-F238E27FC236}">
                <a16:creationId xmlns:a16="http://schemas.microsoft.com/office/drawing/2014/main" id="{61C26A6E-0AA8-E54B-63B8-DDC65321DE7C}"/>
              </a:ext>
            </a:extLst>
          </p:cNvPr>
          <p:cNvSpPr/>
          <p:nvPr/>
        </p:nvSpPr>
        <p:spPr>
          <a:xfrm rot="5400000">
            <a:off x="3889771" y="4622391"/>
            <a:ext cx="824965" cy="2145201"/>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Advanced Apprenticeship</a:t>
            </a:r>
          </a:p>
        </p:txBody>
      </p:sp>
      <p:sp>
        <p:nvSpPr>
          <p:cNvPr id="6" name="Rectangle 5">
            <a:extLst>
              <a:ext uri="{FF2B5EF4-FFF2-40B4-BE49-F238E27FC236}">
                <a16:creationId xmlns:a16="http://schemas.microsoft.com/office/drawing/2014/main" id="{8EDDD992-6019-3541-FC37-B63CC18EE582}"/>
              </a:ext>
            </a:extLst>
          </p:cNvPr>
          <p:cNvSpPr/>
          <p:nvPr/>
        </p:nvSpPr>
        <p:spPr>
          <a:xfrm rot="5400000">
            <a:off x="3889771" y="5602033"/>
            <a:ext cx="824965" cy="2145201"/>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Intermediate Apprenticeship</a:t>
            </a:r>
          </a:p>
        </p:txBody>
      </p:sp>
      <p:grpSp>
        <p:nvGrpSpPr>
          <p:cNvPr id="7" name="Group 6">
            <a:extLst>
              <a:ext uri="{FF2B5EF4-FFF2-40B4-BE49-F238E27FC236}">
                <a16:creationId xmlns:a16="http://schemas.microsoft.com/office/drawing/2014/main" id="{5C03C7AE-B37C-2D67-E129-680865B076EE}"/>
              </a:ext>
            </a:extLst>
          </p:cNvPr>
          <p:cNvGrpSpPr/>
          <p:nvPr/>
        </p:nvGrpSpPr>
        <p:grpSpPr>
          <a:xfrm>
            <a:off x="3214916" y="1438974"/>
            <a:ext cx="2140228" cy="1785063"/>
            <a:chOff x="9528466" y="3171298"/>
            <a:chExt cx="2452976" cy="1622864"/>
          </a:xfrm>
        </p:grpSpPr>
        <p:sp>
          <p:nvSpPr>
            <p:cNvPr id="8" name="Rectangle 7">
              <a:extLst>
                <a:ext uri="{FF2B5EF4-FFF2-40B4-BE49-F238E27FC236}">
                  <a16:creationId xmlns:a16="http://schemas.microsoft.com/office/drawing/2014/main" id="{CBB8B56F-265B-0F07-3F83-F3A7963F2A8E}"/>
                </a:ext>
              </a:extLst>
            </p:cNvPr>
            <p:cNvSpPr/>
            <p:nvPr/>
          </p:nvSpPr>
          <p:spPr>
            <a:xfrm rot="5400000">
              <a:off x="10342471" y="3155192"/>
              <a:ext cx="824965" cy="2452976"/>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en-GB" sz="2400" dirty="0"/>
                <a:t>Apprenticeship</a:t>
              </a:r>
            </a:p>
          </p:txBody>
        </p:sp>
        <p:sp>
          <p:nvSpPr>
            <p:cNvPr id="9" name="Rectangle 8">
              <a:extLst>
                <a:ext uri="{FF2B5EF4-FFF2-40B4-BE49-F238E27FC236}">
                  <a16:creationId xmlns:a16="http://schemas.microsoft.com/office/drawing/2014/main" id="{B5B05C3F-1473-BE40-4FB9-392CE4D6094C}"/>
                </a:ext>
              </a:extLst>
            </p:cNvPr>
            <p:cNvSpPr/>
            <p:nvPr/>
          </p:nvSpPr>
          <p:spPr>
            <a:xfrm rot="5400000">
              <a:off x="10342471" y="2357293"/>
              <a:ext cx="824965" cy="2452976"/>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algn="ctr"/>
              <a:r>
                <a:rPr lang="en-GB" sz="2400" dirty="0"/>
                <a:t>Degree</a:t>
              </a:r>
            </a:p>
          </p:txBody>
        </p:sp>
      </p:grpSp>
      <p:sp>
        <p:nvSpPr>
          <p:cNvPr id="10" name="Rectangle 9">
            <a:extLst>
              <a:ext uri="{FF2B5EF4-FFF2-40B4-BE49-F238E27FC236}">
                <a16:creationId xmlns:a16="http://schemas.microsoft.com/office/drawing/2014/main" id="{B51892E0-5E02-76A2-010B-E381A8C98597}"/>
              </a:ext>
            </a:extLst>
          </p:cNvPr>
          <p:cNvSpPr/>
          <p:nvPr/>
        </p:nvSpPr>
        <p:spPr>
          <a:xfrm rot="5400000">
            <a:off x="2008077" y="5966661"/>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Level 2</a:t>
            </a:r>
          </a:p>
        </p:txBody>
      </p:sp>
      <p:sp>
        <p:nvSpPr>
          <p:cNvPr id="11" name="Rectangle 10">
            <a:extLst>
              <a:ext uri="{FF2B5EF4-FFF2-40B4-BE49-F238E27FC236}">
                <a16:creationId xmlns:a16="http://schemas.microsoft.com/office/drawing/2014/main" id="{2092B115-5D40-8D63-EB72-666883E6CCFB}"/>
              </a:ext>
            </a:extLst>
          </p:cNvPr>
          <p:cNvSpPr/>
          <p:nvPr/>
        </p:nvSpPr>
        <p:spPr>
          <a:xfrm rot="5400000">
            <a:off x="2009372" y="5002032"/>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3</a:t>
            </a:r>
          </a:p>
        </p:txBody>
      </p:sp>
      <p:sp>
        <p:nvSpPr>
          <p:cNvPr id="12" name="Rectangle 11">
            <a:extLst>
              <a:ext uri="{FF2B5EF4-FFF2-40B4-BE49-F238E27FC236}">
                <a16:creationId xmlns:a16="http://schemas.microsoft.com/office/drawing/2014/main" id="{AEEDE97C-B80B-D2E0-F085-BF7DFC889803}"/>
              </a:ext>
            </a:extLst>
          </p:cNvPr>
          <p:cNvSpPr/>
          <p:nvPr/>
        </p:nvSpPr>
        <p:spPr>
          <a:xfrm rot="5400000">
            <a:off x="2008078" y="4039542"/>
            <a:ext cx="824965" cy="1422400"/>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4</a:t>
            </a:r>
          </a:p>
        </p:txBody>
      </p:sp>
      <p:sp>
        <p:nvSpPr>
          <p:cNvPr id="13" name="Rectangle 12">
            <a:extLst>
              <a:ext uri="{FF2B5EF4-FFF2-40B4-BE49-F238E27FC236}">
                <a16:creationId xmlns:a16="http://schemas.microsoft.com/office/drawing/2014/main" id="{C386B7CA-6D6F-36C9-84AA-B95EBC648AD9}"/>
              </a:ext>
            </a:extLst>
          </p:cNvPr>
          <p:cNvSpPr/>
          <p:nvPr/>
        </p:nvSpPr>
        <p:spPr>
          <a:xfrm rot="5400000">
            <a:off x="2008077" y="3073583"/>
            <a:ext cx="824965" cy="1422400"/>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solidFill>
                  <a:schemeClr val="tx1"/>
                </a:solidFill>
              </a:rPr>
              <a:t>Level 5</a:t>
            </a:r>
          </a:p>
        </p:txBody>
      </p:sp>
      <p:sp>
        <p:nvSpPr>
          <p:cNvPr id="14" name="Rectangle 13">
            <a:extLst>
              <a:ext uri="{FF2B5EF4-FFF2-40B4-BE49-F238E27FC236}">
                <a16:creationId xmlns:a16="http://schemas.microsoft.com/office/drawing/2014/main" id="{84E8F38B-24C4-13EE-DF5F-E976EF623736}"/>
              </a:ext>
            </a:extLst>
          </p:cNvPr>
          <p:cNvSpPr/>
          <p:nvPr/>
        </p:nvSpPr>
        <p:spPr>
          <a:xfrm rot="5400000">
            <a:off x="2008077" y="2109358"/>
            <a:ext cx="824965" cy="1422400"/>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6</a:t>
            </a:r>
          </a:p>
        </p:txBody>
      </p:sp>
      <p:sp>
        <p:nvSpPr>
          <p:cNvPr id="15" name="Rectangle 14">
            <a:extLst>
              <a:ext uri="{FF2B5EF4-FFF2-40B4-BE49-F238E27FC236}">
                <a16:creationId xmlns:a16="http://schemas.microsoft.com/office/drawing/2014/main" id="{8ECC1F4A-2E07-7C5A-47B2-C965F7BB92DD}"/>
              </a:ext>
            </a:extLst>
          </p:cNvPr>
          <p:cNvSpPr/>
          <p:nvPr/>
        </p:nvSpPr>
        <p:spPr>
          <a:xfrm rot="5400000">
            <a:off x="2008077" y="1150666"/>
            <a:ext cx="824965" cy="1422400"/>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400" dirty="0"/>
              <a:t>Level 7</a:t>
            </a:r>
          </a:p>
        </p:txBody>
      </p:sp>
      <p:grpSp>
        <p:nvGrpSpPr>
          <p:cNvPr id="20" name="Group 19">
            <a:extLst>
              <a:ext uri="{FF2B5EF4-FFF2-40B4-BE49-F238E27FC236}">
                <a16:creationId xmlns:a16="http://schemas.microsoft.com/office/drawing/2014/main" id="{D42BA5CB-EF9B-F025-92F9-6BD447A65FF7}"/>
              </a:ext>
            </a:extLst>
          </p:cNvPr>
          <p:cNvGrpSpPr/>
          <p:nvPr/>
        </p:nvGrpSpPr>
        <p:grpSpPr>
          <a:xfrm>
            <a:off x="3226323" y="3345871"/>
            <a:ext cx="2140229" cy="1819609"/>
            <a:chOff x="9528465" y="3171298"/>
            <a:chExt cx="2452977" cy="1622864"/>
          </a:xfrm>
        </p:grpSpPr>
        <p:sp>
          <p:nvSpPr>
            <p:cNvPr id="21" name="Rectangle 20">
              <a:extLst>
                <a:ext uri="{FF2B5EF4-FFF2-40B4-BE49-F238E27FC236}">
                  <a16:creationId xmlns:a16="http://schemas.microsoft.com/office/drawing/2014/main" id="{661601DB-BF7E-3B1E-34C5-8FDFA09C33CC}"/>
                </a:ext>
              </a:extLst>
            </p:cNvPr>
            <p:cNvSpPr/>
            <p:nvPr/>
          </p:nvSpPr>
          <p:spPr>
            <a:xfrm rot="5400000">
              <a:off x="10342470" y="3155192"/>
              <a:ext cx="824965" cy="2452976"/>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en-GB" sz="2400" dirty="0"/>
                <a:t>Apprenticeship</a:t>
              </a:r>
            </a:p>
          </p:txBody>
        </p:sp>
        <p:sp>
          <p:nvSpPr>
            <p:cNvPr id="22" name="Rectangle 21">
              <a:extLst>
                <a:ext uri="{FF2B5EF4-FFF2-40B4-BE49-F238E27FC236}">
                  <a16:creationId xmlns:a16="http://schemas.microsoft.com/office/drawing/2014/main" id="{0FF9D7F2-870E-09BC-7341-D412DCA2D532}"/>
                </a:ext>
              </a:extLst>
            </p:cNvPr>
            <p:cNvSpPr/>
            <p:nvPr/>
          </p:nvSpPr>
          <p:spPr>
            <a:xfrm rot="5400000">
              <a:off x="10342471" y="2357293"/>
              <a:ext cx="824965" cy="2452976"/>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algn="ctr"/>
              <a:r>
                <a:rPr lang="en-GB" sz="2400" dirty="0">
                  <a:solidFill>
                    <a:schemeClr val="tx1"/>
                  </a:solidFill>
                </a:rPr>
                <a:t>Higher</a:t>
              </a:r>
            </a:p>
          </p:txBody>
        </p:sp>
      </p:grpSp>
      <p:pic>
        <p:nvPicPr>
          <p:cNvPr id="41" name="Audio 40">
            <a:hlinkClick r:id="" action="ppaction://media"/>
            <a:extLst>
              <a:ext uri="{FF2B5EF4-FFF2-40B4-BE49-F238E27FC236}">
                <a16:creationId xmlns:a16="http://schemas.microsoft.com/office/drawing/2014/main" id="{5C424978-50A7-9BC1-A266-2335BF0E34F6}"/>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2782884792"/>
      </p:ext>
    </p:extLst>
  </p:cSld>
  <p:clrMapOvr>
    <a:masterClrMapping/>
  </p:clrMapOvr>
  <mc:AlternateContent xmlns:mc="http://schemas.openxmlformats.org/markup-compatibility/2006">
    <mc:Choice xmlns:p14="http://schemas.microsoft.com/office/powerpoint/2010/main" Requires="p14">
      <p:transition spd="slow" p14:dur="2000" advTm="76807"/>
    </mc:Choice>
    <mc:Fallback>
      <p:transition spd="slow" advTm="76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1"/>
                </p:tgtEl>
              </p:cMediaNode>
            </p:audio>
          </p:childTnLst>
        </p:cTn>
      </p:par>
    </p:tnLst>
    <p:bldLst>
      <p:bldP spid="16" grpId="0" animBg="1"/>
      <p:bldP spid="18" grpId="0" animBg="1"/>
      <p:bldP spid="19"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4000" b="-14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26820" y="0"/>
            <a:ext cx="9751161" cy="731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Oval 3">
            <a:extLst>
              <a:ext uri="{FF2B5EF4-FFF2-40B4-BE49-F238E27FC236}">
                <a16:creationId xmlns:a16="http://schemas.microsoft.com/office/drawing/2014/main" id="{3C864412-D7C2-A386-EB53-4BC3CE9A48AC}"/>
              </a:ext>
            </a:extLst>
          </p:cNvPr>
          <p:cNvSpPr/>
          <p:nvPr/>
        </p:nvSpPr>
        <p:spPr>
          <a:xfrm>
            <a:off x="7586362" y="2362200"/>
            <a:ext cx="3962400" cy="3810000"/>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Decision Making</a:t>
            </a:r>
          </a:p>
        </p:txBody>
      </p:sp>
      <p:pic>
        <p:nvPicPr>
          <p:cNvPr id="5" name="Audio 4">
            <a:hlinkClick r:id="" action="ppaction://media"/>
            <a:extLst>
              <a:ext uri="{FF2B5EF4-FFF2-40B4-BE49-F238E27FC236}">
                <a16:creationId xmlns:a16="http://schemas.microsoft.com/office/drawing/2014/main" id="{3C1F990E-E41D-99EA-AED4-7FF313A57C4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20000" t="-220000" r="-220000" b="-220000"/>
          <a:stretch>
            <a:fillRect/>
          </a:stretch>
        </p:blipFill>
        <p:spPr>
          <a:xfrm>
            <a:off x="10722458" y="5032858"/>
            <a:ext cx="2194560" cy="2194560"/>
          </a:xfrm>
          <a:prstGeom prst="ellipse">
            <a:avLst/>
          </a:prstGeom>
        </p:spPr>
      </p:pic>
    </p:spTree>
    <p:extLst>
      <p:ext uri="{BB962C8B-B14F-4D97-AF65-F5344CB8AC3E}">
        <p14:creationId xmlns:p14="http://schemas.microsoft.com/office/powerpoint/2010/main" val="2140752177"/>
      </p:ext>
    </p:extLst>
  </p:cSld>
  <p:clrMapOvr>
    <a:masterClrMapping/>
  </p:clrMapOvr>
  <mc:AlternateContent xmlns:mc="http://schemas.openxmlformats.org/markup-compatibility/2006">
    <mc:Choice xmlns:p14="http://schemas.microsoft.com/office/powerpoint/2010/main" Requires="p14">
      <p:transition spd="slow" p14:dur="2000" advTm="12646"/>
    </mc:Choice>
    <mc:Fallback>
      <p:transition spd="slow" advTm="12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7FB204BD-C3BB-E9E4-D6D3-0B99C670825A}"/>
              </a:ext>
            </a:extLst>
          </p:cNvPr>
          <p:cNvGrpSpPr>
            <a:grpSpLocks noGrp="1" noUngrp="1" noRot="1" noMove="1" noResize="1"/>
          </p:cNvGrpSpPr>
          <p:nvPr/>
        </p:nvGrpSpPr>
        <p:grpSpPr>
          <a:xfrm>
            <a:off x="-308978" y="-584243"/>
            <a:ext cx="13313778" cy="7899443"/>
            <a:chOff x="-308978" y="-584243"/>
            <a:chExt cx="13313778" cy="7899443"/>
          </a:xfrm>
        </p:grpSpPr>
        <p:sp>
          <p:nvSpPr>
            <p:cNvPr id="26" name="Freeform 2">
              <a:extLst>
                <a:ext uri="{FF2B5EF4-FFF2-40B4-BE49-F238E27FC236}">
                  <a16:creationId xmlns:a16="http://schemas.microsoft.com/office/drawing/2014/main" id="{D9092C92-ACF3-38A8-601F-E655B5363C50}"/>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7" name="Group 3">
              <a:extLst>
                <a:ext uri="{FF2B5EF4-FFF2-40B4-BE49-F238E27FC236}">
                  <a16:creationId xmlns:a16="http://schemas.microsoft.com/office/drawing/2014/main" id="{D834E1FC-F5D3-8AC6-ADDE-D4D93576ED12}"/>
                </a:ext>
              </a:extLst>
            </p:cNvPr>
            <p:cNvGrpSpPr>
              <a:grpSpLocks noGrp="1" noUngrp="1" noRot="1" noMove="1" noResize="1"/>
            </p:cNvGrpSpPr>
            <p:nvPr/>
          </p:nvGrpSpPr>
          <p:grpSpPr>
            <a:xfrm>
              <a:off x="-308978" y="-584243"/>
              <a:ext cx="4960668" cy="1311326"/>
              <a:chOff x="0" y="0"/>
              <a:chExt cx="6614223" cy="1748435"/>
            </a:xfrm>
          </p:grpSpPr>
          <p:sp>
            <p:nvSpPr>
              <p:cNvPr id="34" name="Freeform 4">
                <a:extLst>
                  <a:ext uri="{FF2B5EF4-FFF2-40B4-BE49-F238E27FC236}">
                    <a16:creationId xmlns:a16="http://schemas.microsoft.com/office/drawing/2014/main" id="{A0369460-D1C1-0AA8-381D-80C7CAAFE428}"/>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5">
                <a:extLst>
                  <a:ext uri="{FF2B5EF4-FFF2-40B4-BE49-F238E27FC236}">
                    <a16:creationId xmlns:a16="http://schemas.microsoft.com/office/drawing/2014/main" id="{52847F77-D9CA-71B2-0C7A-6B3397B2275B}"/>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Freeform 6">
              <a:extLst>
                <a:ext uri="{FF2B5EF4-FFF2-40B4-BE49-F238E27FC236}">
                  <a16:creationId xmlns:a16="http://schemas.microsoft.com/office/drawing/2014/main" id="{C97BE67E-0E65-78C1-D198-FDD6537DFAEA}"/>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9">
              <a:extLst>
                <a:ext uri="{FF2B5EF4-FFF2-40B4-BE49-F238E27FC236}">
                  <a16:creationId xmlns:a16="http://schemas.microsoft.com/office/drawing/2014/main" id="{D82C628B-4DFE-7DEE-8EB8-A46BBD4C399D}"/>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10">
              <a:extLst>
                <a:ext uri="{FF2B5EF4-FFF2-40B4-BE49-F238E27FC236}">
                  <a16:creationId xmlns:a16="http://schemas.microsoft.com/office/drawing/2014/main" id="{AB43747C-A1C1-DF27-99AF-CF7159A17F79}"/>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11">
              <a:extLst>
                <a:ext uri="{FF2B5EF4-FFF2-40B4-BE49-F238E27FC236}">
                  <a16:creationId xmlns:a16="http://schemas.microsoft.com/office/drawing/2014/main" id="{5850331A-50AD-BC68-9C30-F833C811B335}"/>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12">
              <a:extLst>
                <a:ext uri="{FF2B5EF4-FFF2-40B4-BE49-F238E27FC236}">
                  <a16:creationId xmlns:a16="http://schemas.microsoft.com/office/drawing/2014/main" id="{7EEFBF85-BA99-8B31-71D9-C49FF2693759}"/>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13">
              <a:extLst>
                <a:ext uri="{FF2B5EF4-FFF2-40B4-BE49-F238E27FC236}">
                  <a16:creationId xmlns:a16="http://schemas.microsoft.com/office/drawing/2014/main" id="{84CD8772-0BC4-999C-9B6F-BDA099AF154F}"/>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Rectangle: Rounded Corners 16">
            <a:extLst>
              <a:ext uri="{FF2B5EF4-FFF2-40B4-BE49-F238E27FC236}">
                <a16:creationId xmlns:a16="http://schemas.microsoft.com/office/drawing/2014/main" id="{8BD972F8-6130-F664-94C4-6BFD851FFB64}"/>
              </a:ext>
            </a:extLst>
          </p:cNvPr>
          <p:cNvSpPr/>
          <p:nvPr/>
        </p:nvSpPr>
        <p:spPr>
          <a:xfrm>
            <a:off x="2340474" y="3115269"/>
            <a:ext cx="3810000" cy="55096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University</a:t>
            </a:r>
          </a:p>
        </p:txBody>
      </p:sp>
      <p:sp>
        <p:nvSpPr>
          <p:cNvPr id="18" name="Rectangle: Rounded Corners 17">
            <a:extLst>
              <a:ext uri="{FF2B5EF4-FFF2-40B4-BE49-F238E27FC236}">
                <a16:creationId xmlns:a16="http://schemas.microsoft.com/office/drawing/2014/main" id="{89DB00BB-8B4F-A900-4C0C-300A7325BCED}"/>
              </a:ext>
            </a:extLst>
          </p:cNvPr>
          <p:cNvSpPr/>
          <p:nvPr/>
        </p:nvSpPr>
        <p:spPr>
          <a:xfrm>
            <a:off x="6780487" y="3124203"/>
            <a:ext cx="3810000" cy="55096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Apprenticeship</a:t>
            </a:r>
          </a:p>
        </p:txBody>
      </p:sp>
      <p:sp>
        <p:nvSpPr>
          <p:cNvPr id="19" name="Rectangle: Rounded Corners 18">
            <a:extLst>
              <a:ext uri="{FF2B5EF4-FFF2-40B4-BE49-F238E27FC236}">
                <a16:creationId xmlns:a16="http://schemas.microsoft.com/office/drawing/2014/main" id="{765EE60D-FFB3-04A6-13DC-766F6F09BB9D}"/>
              </a:ext>
            </a:extLst>
          </p:cNvPr>
          <p:cNvSpPr/>
          <p:nvPr/>
        </p:nvSpPr>
        <p:spPr>
          <a:xfrm>
            <a:off x="2147182" y="3928748"/>
            <a:ext cx="4186100" cy="55096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Widen your career options</a:t>
            </a:r>
          </a:p>
        </p:txBody>
      </p:sp>
      <p:sp>
        <p:nvSpPr>
          <p:cNvPr id="20" name="Rectangle: Rounded Corners 19">
            <a:extLst>
              <a:ext uri="{FF2B5EF4-FFF2-40B4-BE49-F238E27FC236}">
                <a16:creationId xmlns:a16="http://schemas.microsoft.com/office/drawing/2014/main" id="{F516A04A-4E09-9365-D3DB-C5CE4635EC35}"/>
              </a:ext>
            </a:extLst>
          </p:cNvPr>
          <p:cNvSpPr/>
          <p:nvPr/>
        </p:nvSpPr>
        <p:spPr>
          <a:xfrm>
            <a:off x="6671519" y="3928748"/>
            <a:ext cx="4186100" cy="55096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Earn while you learn</a:t>
            </a:r>
          </a:p>
        </p:txBody>
      </p:sp>
      <p:sp>
        <p:nvSpPr>
          <p:cNvPr id="21" name="Rectangle: Rounded Corners 20">
            <a:extLst>
              <a:ext uri="{FF2B5EF4-FFF2-40B4-BE49-F238E27FC236}">
                <a16:creationId xmlns:a16="http://schemas.microsoft.com/office/drawing/2014/main" id="{E9ED1BDD-4D36-0435-53C7-1699E8175874}"/>
              </a:ext>
            </a:extLst>
          </p:cNvPr>
          <p:cNvSpPr/>
          <p:nvPr/>
        </p:nvSpPr>
        <p:spPr>
          <a:xfrm>
            <a:off x="2156374" y="4788473"/>
            <a:ext cx="4186100" cy="55096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Study what you are passionate about</a:t>
            </a:r>
          </a:p>
        </p:txBody>
      </p:sp>
      <p:sp>
        <p:nvSpPr>
          <p:cNvPr id="22" name="Rectangle: Rounded Corners 21">
            <a:extLst>
              <a:ext uri="{FF2B5EF4-FFF2-40B4-BE49-F238E27FC236}">
                <a16:creationId xmlns:a16="http://schemas.microsoft.com/office/drawing/2014/main" id="{8F364BAF-CE92-6440-8B02-997E354B7766}"/>
              </a:ext>
            </a:extLst>
          </p:cNvPr>
          <p:cNvSpPr/>
          <p:nvPr/>
        </p:nvSpPr>
        <p:spPr>
          <a:xfrm>
            <a:off x="6646934" y="4771296"/>
            <a:ext cx="4186100" cy="55096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Gain insight into the industry</a:t>
            </a:r>
          </a:p>
        </p:txBody>
      </p:sp>
      <p:sp>
        <p:nvSpPr>
          <p:cNvPr id="23" name="Rectangle: Rounded Corners 22">
            <a:extLst>
              <a:ext uri="{FF2B5EF4-FFF2-40B4-BE49-F238E27FC236}">
                <a16:creationId xmlns:a16="http://schemas.microsoft.com/office/drawing/2014/main" id="{F0C8453A-A275-5EF4-763F-A84916AACCE5}"/>
              </a:ext>
            </a:extLst>
          </p:cNvPr>
          <p:cNvSpPr/>
          <p:nvPr/>
        </p:nvSpPr>
        <p:spPr>
          <a:xfrm>
            <a:off x="2147182" y="5683793"/>
            <a:ext cx="4186100" cy="550965"/>
          </a:xfrm>
          <a:prstGeom prst="round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Gain transferable skills</a:t>
            </a:r>
          </a:p>
        </p:txBody>
      </p:sp>
      <p:sp>
        <p:nvSpPr>
          <p:cNvPr id="24" name="Rectangle: Rounded Corners 23">
            <a:extLst>
              <a:ext uri="{FF2B5EF4-FFF2-40B4-BE49-F238E27FC236}">
                <a16:creationId xmlns:a16="http://schemas.microsoft.com/office/drawing/2014/main" id="{665BF058-9263-D29B-8DAD-3ED868377CEA}"/>
              </a:ext>
            </a:extLst>
          </p:cNvPr>
          <p:cNvSpPr/>
          <p:nvPr/>
        </p:nvSpPr>
        <p:spPr>
          <a:xfrm>
            <a:off x="6646934" y="5639252"/>
            <a:ext cx="4186100" cy="550965"/>
          </a:xfrm>
          <a:prstGeom prst="roundRect">
            <a:avLst/>
          </a:prstGeom>
          <a:solidFill>
            <a:srgbClr val="FDB614"/>
          </a:solidFill>
          <a:ln>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Experienced based learning</a:t>
            </a:r>
          </a:p>
        </p:txBody>
      </p:sp>
      <p:sp>
        <p:nvSpPr>
          <p:cNvPr id="25" name="Rectangle: Rounded Corners 24">
            <a:extLst>
              <a:ext uri="{FF2B5EF4-FFF2-40B4-BE49-F238E27FC236}">
                <a16:creationId xmlns:a16="http://schemas.microsoft.com/office/drawing/2014/main" id="{4ADB379F-5518-066F-955A-467E0DACB84C}"/>
              </a:ext>
            </a:extLst>
          </p:cNvPr>
          <p:cNvSpPr/>
          <p:nvPr/>
        </p:nvSpPr>
        <p:spPr>
          <a:xfrm>
            <a:off x="3588375" y="6344142"/>
            <a:ext cx="6170907" cy="762000"/>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Increase your employability and future earning potential!</a:t>
            </a:r>
          </a:p>
        </p:txBody>
      </p:sp>
      <p:sp>
        <p:nvSpPr>
          <p:cNvPr id="36" name="TextBox 35">
            <a:extLst>
              <a:ext uri="{FF2B5EF4-FFF2-40B4-BE49-F238E27FC236}">
                <a16:creationId xmlns:a16="http://schemas.microsoft.com/office/drawing/2014/main" id="{6D8CF00B-13E1-AD62-296B-8DD8676B4A33}"/>
              </a:ext>
            </a:extLst>
          </p:cNvPr>
          <p:cNvSpPr txBox="1"/>
          <p:nvPr/>
        </p:nvSpPr>
        <p:spPr>
          <a:xfrm>
            <a:off x="2977566" y="1693607"/>
            <a:ext cx="7049668" cy="1200329"/>
          </a:xfrm>
          <a:prstGeom prst="rect">
            <a:avLst/>
          </a:prstGeom>
          <a:ln w="57150">
            <a:solidFill>
              <a:srgbClr val="C22A62"/>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GB" sz="2400" dirty="0"/>
              <a:t>When deciding what you would like to do in the future it’s important to think about the advantages of each option to help make the decision that’s right for you.</a:t>
            </a:r>
          </a:p>
        </p:txBody>
      </p:sp>
      <p:sp>
        <p:nvSpPr>
          <p:cNvPr id="39" name="Title 13">
            <a:extLst>
              <a:ext uri="{FF2B5EF4-FFF2-40B4-BE49-F238E27FC236}">
                <a16:creationId xmlns:a16="http://schemas.microsoft.com/office/drawing/2014/main" id="{2DAAFE13-3BAF-6FFF-5F5D-E942D9861E0B}"/>
              </a:ext>
            </a:extLst>
          </p:cNvPr>
          <p:cNvSpPr txBox="1">
            <a:spLocks/>
          </p:cNvSpPr>
          <p:nvPr/>
        </p:nvSpPr>
        <p:spPr>
          <a:xfrm>
            <a:off x="298450" y="274638"/>
            <a:ext cx="124079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solidFill>
                  <a:srgbClr val="C22A62"/>
                </a:solidFill>
                <a:latin typeface="Poppins Bold" panose="020B0604020202020204" charset="0"/>
                <a:cs typeface="Poppins Bold" panose="020B0604020202020204" charset="0"/>
              </a:rPr>
              <a:t>ADVANTAGES OF APPRENTICESHIPS AND UNIVERSITY</a:t>
            </a:r>
          </a:p>
        </p:txBody>
      </p:sp>
      <p:pic>
        <p:nvPicPr>
          <p:cNvPr id="8" name="Audio 7">
            <a:hlinkClick r:id="" action="ppaction://media"/>
            <a:extLst>
              <a:ext uri="{FF2B5EF4-FFF2-40B4-BE49-F238E27FC236}">
                <a16:creationId xmlns:a16="http://schemas.microsoft.com/office/drawing/2014/main" id="{24AD8B14-D3B3-C68D-2C08-DFCA3BABB79C}"/>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20000" t="-220000" r="-220000" b="-220000"/>
          <a:stretch>
            <a:fillRect/>
          </a:stretch>
        </p:blipFill>
        <p:spPr>
          <a:xfrm>
            <a:off x="10722458" y="5032858"/>
            <a:ext cx="2194560" cy="2194560"/>
          </a:xfrm>
          <a:prstGeom prst="ellipse">
            <a:avLst/>
          </a:prstGeom>
        </p:spPr>
      </p:pic>
    </p:spTree>
    <p:custDataLst>
      <p:tags r:id="rId1"/>
    </p:custDataLst>
    <p:extLst>
      <p:ext uri="{BB962C8B-B14F-4D97-AF65-F5344CB8AC3E}">
        <p14:creationId xmlns:p14="http://schemas.microsoft.com/office/powerpoint/2010/main" val="881147190"/>
      </p:ext>
    </p:extLst>
  </p:cSld>
  <p:clrMapOvr>
    <a:masterClrMapping/>
  </p:clrMapOvr>
  <mc:AlternateContent xmlns:mc="http://schemas.openxmlformats.org/markup-compatibility/2006">
    <mc:Choice xmlns:p14="http://schemas.microsoft.com/office/powerpoint/2010/main" Requires="p14">
      <p:transition spd="slow" p14:dur="2000" advTm="45413"/>
    </mc:Choice>
    <mc:Fallback>
      <p:transition spd="slow" advTm="45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8" fill="hold" display="0">
                  <p:stCondLst>
                    <p:cond delay="indefinite"/>
                  </p:stCondLst>
                  <p:endCondLst>
                    <p:cond evt="onStopAudio" delay="0">
                      <p:tgtEl>
                        <p:sldTgt/>
                      </p:tgtEl>
                    </p:cond>
                  </p:endCondLst>
                </p:cTn>
                <p:tgtEl>
                  <p:spTgt spid="8"/>
                </p:tgtEl>
              </p:cMediaNode>
            </p:audio>
          </p:childTnLst>
        </p:cTn>
      </p:par>
    </p:tnLst>
    <p:bldLst>
      <p:bldP spid="19" grpId="0" animBg="1"/>
      <p:bldP spid="20" grpId="0" animBg="1"/>
      <p:bldP spid="21" grpId="0" animBg="1"/>
      <p:bldP spid="22" grpId="0" animBg="1"/>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5564F62A-594F-3DB0-CDD4-9B2E4B3259F3}"/>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C2C40F1B-852C-7D00-5429-DB46FEC29AC5}"/>
              </a:ext>
            </a:extLst>
          </p:cNvPr>
          <p:cNvGrpSpPr>
            <a:grpSpLocks noGrp="1" noUngrp="1" noRot="1" noMove="1" noResize="1"/>
          </p:cNvGrpSpPr>
          <p:nvPr/>
        </p:nvGrpSpPr>
        <p:grpSpPr>
          <a:xfrm>
            <a:off x="-1037914" y="-2854234"/>
            <a:ext cx="14646642" cy="10169435"/>
            <a:chOff x="-1037915" y="-2854235"/>
            <a:chExt cx="14646642" cy="10169435"/>
          </a:xfrm>
        </p:grpSpPr>
        <p:grpSp>
          <p:nvGrpSpPr>
            <p:cNvPr id="34" name="Group 33">
              <a:extLst>
                <a:ext uri="{FF2B5EF4-FFF2-40B4-BE49-F238E27FC236}">
                  <a16:creationId xmlns:a16="http://schemas.microsoft.com/office/drawing/2014/main" id="{1F4FC6B6-EDB3-63D8-5BDB-DE2BF2CF4C95}"/>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054044F6-9D04-D545-217C-A3B886FBE31F}"/>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defTabSz="914429">
                  <a:defRPr/>
                </a:pPr>
                <a:endParaRPr lang="en-GB" sz="1801">
                  <a:solidFill>
                    <a:prstClr val="black"/>
                  </a:solidFill>
                  <a:latin typeface="Calibri"/>
                </a:endParaRPr>
              </a:p>
            </p:txBody>
          </p:sp>
          <p:grpSp>
            <p:nvGrpSpPr>
              <p:cNvPr id="37" name="Group 3">
                <a:extLst>
                  <a:ext uri="{FF2B5EF4-FFF2-40B4-BE49-F238E27FC236}">
                    <a16:creationId xmlns:a16="http://schemas.microsoft.com/office/drawing/2014/main" id="{DDAEAE97-4873-4D95-64A7-2F7601096C4A}"/>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A5B7F4DB-C518-5660-9AA5-8F9E77FB0424}"/>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defTabSz="914429">
                    <a:defRPr/>
                  </a:pPr>
                  <a:endParaRPr lang="en-GB" sz="1801">
                    <a:solidFill>
                      <a:prstClr val="black"/>
                    </a:solidFill>
                    <a:latin typeface="Calibri"/>
                  </a:endParaRPr>
                </a:p>
              </p:txBody>
            </p:sp>
            <p:sp>
              <p:nvSpPr>
                <p:cNvPr id="46" name="Freeform 5">
                  <a:extLst>
                    <a:ext uri="{FF2B5EF4-FFF2-40B4-BE49-F238E27FC236}">
                      <a16:creationId xmlns:a16="http://schemas.microsoft.com/office/drawing/2014/main" id="{4BE1DB79-D2CD-1881-EBF0-2A7FC9BDBB96}"/>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defTabSz="914429">
                    <a:defRPr/>
                  </a:pPr>
                  <a:endParaRPr lang="en-GB" sz="1801">
                    <a:solidFill>
                      <a:prstClr val="black"/>
                    </a:solidFill>
                    <a:latin typeface="Calibri"/>
                  </a:endParaRPr>
                </a:p>
              </p:txBody>
            </p:sp>
          </p:grpSp>
          <p:sp>
            <p:nvSpPr>
              <p:cNvPr id="38" name="Freeform 6">
                <a:extLst>
                  <a:ext uri="{FF2B5EF4-FFF2-40B4-BE49-F238E27FC236}">
                    <a16:creationId xmlns:a16="http://schemas.microsoft.com/office/drawing/2014/main" id="{031E776F-660D-8200-EDE6-BDEC6354B94F}"/>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defTabSz="914429">
                  <a:defRPr/>
                </a:pPr>
                <a:endParaRPr lang="en-GB" sz="1801">
                  <a:solidFill>
                    <a:prstClr val="black"/>
                  </a:solidFill>
                  <a:latin typeface="Calibri"/>
                </a:endParaRPr>
              </a:p>
            </p:txBody>
          </p:sp>
          <p:sp>
            <p:nvSpPr>
              <p:cNvPr id="39" name="Freeform 7">
                <a:extLst>
                  <a:ext uri="{FF2B5EF4-FFF2-40B4-BE49-F238E27FC236}">
                    <a16:creationId xmlns:a16="http://schemas.microsoft.com/office/drawing/2014/main" id="{C5A05826-2D85-AEEA-D5DC-DF39F281B587}"/>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914429">
                  <a:defRPr/>
                </a:pPr>
                <a:endParaRPr lang="en-GB" sz="1801">
                  <a:solidFill>
                    <a:prstClr val="black"/>
                  </a:solidFill>
                  <a:latin typeface="Calibri"/>
                </a:endParaRPr>
              </a:p>
            </p:txBody>
          </p:sp>
          <p:sp>
            <p:nvSpPr>
              <p:cNvPr id="40" name="Freeform 9">
                <a:extLst>
                  <a:ext uri="{FF2B5EF4-FFF2-40B4-BE49-F238E27FC236}">
                    <a16:creationId xmlns:a16="http://schemas.microsoft.com/office/drawing/2014/main" id="{C5942C97-135C-7D96-9341-FAD4DFEAF6E9}"/>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914429">
                  <a:defRPr/>
                </a:pPr>
                <a:endParaRPr lang="en-GB" sz="1801">
                  <a:solidFill>
                    <a:prstClr val="black"/>
                  </a:solidFill>
                  <a:latin typeface="Calibri"/>
                </a:endParaRPr>
              </a:p>
            </p:txBody>
          </p:sp>
          <p:sp>
            <p:nvSpPr>
              <p:cNvPr id="41" name="Freeform 10">
                <a:extLst>
                  <a:ext uri="{FF2B5EF4-FFF2-40B4-BE49-F238E27FC236}">
                    <a16:creationId xmlns:a16="http://schemas.microsoft.com/office/drawing/2014/main" id="{17E114E9-CEA8-F367-DD0D-0DA372D6E72F}"/>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9">
                  <a:defRPr/>
                </a:pPr>
                <a:endParaRPr lang="en-GB" sz="1801">
                  <a:solidFill>
                    <a:prstClr val="black"/>
                  </a:solidFill>
                  <a:latin typeface="Calibri"/>
                </a:endParaRPr>
              </a:p>
            </p:txBody>
          </p:sp>
          <p:sp>
            <p:nvSpPr>
              <p:cNvPr id="42" name="Freeform 11">
                <a:extLst>
                  <a:ext uri="{FF2B5EF4-FFF2-40B4-BE49-F238E27FC236}">
                    <a16:creationId xmlns:a16="http://schemas.microsoft.com/office/drawing/2014/main" id="{BE71FA6D-CC73-6FB9-BD09-33C72A796E37}"/>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9">
                  <a:defRPr/>
                </a:pPr>
                <a:endParaRPr lang="en-GB" sz="1801">
                  <a:solidFill>
                    <a:prstClr val="black"/>
                  </a:solidFill>
                  <a:latin typeface="Calibri"/>
                </a:endParaRPr>
              </a:p>
            </p:txBody>
          </p:sp>
          <p:sp>
            <p:nvSpPr>
              <p:cNvPr id="43" name="Freeform 12">
                <a:extLst>
                  <a:ext uri="{FF2B5EF4-FFF2-40B4-BE49-F238E27FC236}">
                    <a16:creationId xmlns:a16="http://schemas.microsoft.com/office/drawing/2014/main" id="{83256F85-F0A7-4E09-5614-63C9EB74383B}"/>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914429">
                  <a:defRPr/>
                </a:pPr>
                <a:endParaRPr lang="en-GB" sz="1801">
                  <a:solidFill>
                    <a:prstClr val="black"/>
                  </a:solidFill>
                  <a:latin typeface="Calibri"/>
                </a:endParaRPr>
              </a:p>
            </p:txBody>
          </p:sp>
          <p:sp>
            <p:nvSpPr>
              <p:cNvPr id="44" name="Freeform 13">
                <a:extLst>
                  <a:ext uri="{FF2B5EF4-FFF2-40B4-BE49-F238E27FC236}">
                    <a16:creationId xmlns:a16="http://schemas.microsoft.com/office/drawing/2014/main" id="{1D393A7F-1315-7F16-B522-E188FF6126E3}"/>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9">
                  <a:defRPr/>
                </a:pPr>
                <a:endParaRPr lang="en-GB" sz="1801">
                  <a:solidFill>
                    <a:prstClr val="black"/>
                  </a:solidFill>
                  <a:latin typeface="Calibri"/>
                </a:endParaRPr>
              </a:p>
            </p:txBody>
          </p:sp>
        </p:grpSp>
        <p:sp>
          <p:nvSpPr>
            <p:cNvPr id="35" name="Freeform 8">
              <a:extLst>
                <a:ext uri="{FF2B5EF4-FFF2-40B4-BE49-F238E27FC236}">
                  <a16:creationId xmlns:a16="http://schemas.microsoft.com/office/drawing/2014/main" id="{B74CD69A-A0BD-A5DB-F779-0681C0E661B6}"/>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914429">
                <a:defRPr/>
              </a:pPr>
              <a:endParaRPr lang="en-GB" sz="1801">
                <a:solidFill>
                  <a:prstClr val="black"/>
                </a:solidFill>
                <a:latin typeface="Calibri"/>
              </a:endParaRPr>
            </a:p>
          </p:txBody>
        </p:sp>
      </p:grpSp>
      <p:pic>
        <p:nvPicPr>
          <p:cNvPr id="17" name="Picture 16">
            <a:extLst>
              <a:ext uri="{FF2B5EF4-FFF2-40B4-BE49-F238E27FC236}">
                <a16:creationId xmlns:a16="http://schemas.microsoft.com/office/drawing/2014/main" id="{7811C7AE-4D82-475F-9BF9-2873E2B7E110}"/>
              </a:ext>
            </a:extLst>
          </p:cNvPr>
          <p:cNvPicPr>
            <a:picLocks noChangeAspect="1"/>
          </p:cNvPicPr>
          <p:nvPr/>
        </p:nvPicPr>
        <p:blipFill>
          <a:blip r:embed="rId12"/>
          <a:stretch>
            <a:fillRect/>
          </a:stretch>
        </p:blipFill>
        <p:spPr>
          <a:xfrm>
            <a:off x="1333942" y="4880260"/>
            <a:ext cx="3031035" cy="1004031"/>
          </a:xfrm>
          <a:prstGeom prst="rect">
            <a:avLst/>
          </a:prstGeom>
        </p:spPr>
      </p:pic>
      <p:pic>
        <p:nvPicPr>
          <p:cNvPr id="18" name="Picture 17">
            <a:extLst>
              <a:ext uri="{FF2B5EF4-FFF2-40B4-BE49-F238E27FC236}">
                <a16:creationId xmlns:a16="http://schemas.microsoft.com/office/drawing/2014/main" id="{0E2FFC8B-12B1-40F0-5E26-F1111D20D04F}"/>
              </a:ext>
            </a:extLst>
          </p:cNvPr>
          <p:cNvPicPr>
            <a:picLocks noChangeAspect="1"/>
          </p:cNvPicPr>
          <p:nvPr/>
        </p:nvPicPr>
        <p:blipFill>
          <a:blip r:embed="rId13"/>
          <a:stretch>
            <a:fillRect/>
          </a:stretch>
        </p:blipFill>
        <p:spPr>
          <a:xfrm>
            <a:off x="1053093" y="1385795"/>
            <a:ext cx="2994304" cy="1871441"/>
          </a:xfrm>
          <a:prstGeom prst="rect">
            <a:avLst/>
          </a:prstGeom>
        </p:spPr>
      </p:pic>
      <p:pic>
        <p:nvPicPr>
          <p:cNvPr id="19" name="Picture 18">
            <a:extLst>
              <a:ext uri="{FF2B5EF4-FFF2-40B4-BE49-F238E27FC236}">
                <a16:creationId xmlns:a16="http://schemas.microsoft.com/office/drawing/2014/main" id="{03F06D65-FF3A-5653-B798-81AE1D190911}"/>
              </a:ext>
            </a:extLst>
          </p:cNvPr>
          <p:cNvPicPr>
            <a:picLocks noChangeAspect="1"/>
          </p:cNvPicPr>
          <p:nvPr/>
        </p:nvPicPr>
        <p:blipFill>
          <a:blip r:embed="rId14"/>
          <a:stretch>
            <a:fillRect/>
          </a:stretch>
        </p:blipFill>
        <p:spPr>
          <a:xfrm>
            <a:off x="8430305" y="4407014"/>
            <a:ext cx="2731334" cy="2063029"/>
          </a:xfrm>
          <a:prstGeom prst="rect">
            <a:avLst/>
          </a:prstGeom>
        </p:spPr>
      </p:pic>
      <p:pic>
        <p:nvPicPr>
          <p:cNvPr id="20" name="Picture 19">
            <a:extLst>
              <a:ext uri="{FF2B5EF4-FFF2-40B4-BE49-F238E27FC236}">
                <a16:creationId xmlns:a16="http://schemas.microsoft.com/office/drawing/2014/main" id="{17ADD252-0449-52B0-53A9-5B2FD73CEE6D}"/>
              </a:ext>
            </a:extLst>
          </p:cNvPr>
          <p:cNvPicPr>
            <a:picLocks noChangeAspect="1"/>
          </p:cNvPicPr>
          <p:nvPr/>
        </p:nvPicPr>
        <p:blipFill>
          <a:blip r:embed="rId15"/>
          <a:stretch>
            <a:fillRect/>
          </a:stretch>
        </p:blipFill>
        <p:spPr>
          <a:xfrm>
            <a:off x="4730457" y="1806436"/>
            <a:ext cx="4455774" cy="752802"/>
          </a:xfrm>
          <a:prstGeom prst="rect">
            <a:avLst/>
          </a:prstGeom>
        </p:spPr>
      </p:pic>
      <p:pic>
        <p:nvPicPr>
          <p:cNvPr id="21" name="Picture 20">
            <a:extLst>
              <a:ext uri="{FF2B5EF4-FFF2-40B4-BE49-F238E27FC236}">
                <a16:creationId xmlns:a16="http://schemas.microsoft.com/office/drawing/2014/main" id="{31786AB1-51F7-B765-B63E-8BA53C900E9E}"/>
              </a:ext>
            </a:extLst>
          </p:cNvPr>
          <p:cNvPicPr>
            <a:picLocks noChangeAspect="1"/>
          </p:cNvPicPr>
          <p:nvPr/>
        </p:nvPicPr>
        <p:blipFill>
          <a:blip r:embed="rId16"/>
          <a:stretch>
            <a:fillRect/>
          </a:stretch>
        </p:blipFill>
        <p:spPr>
          <a:xfrm>
            <a:off x="7287946" y="2584709"/>
            <a:ext cx="5016051" cy="1874812"/>
          </a:xfrm>
          <a:prstGeom prst="rect">
            <a:avLst/>
          </a:prstGeom>
        </p:spPr>
      </p:pic>
      <p:sp>
        <p:nvSpPr>
          <p:cNvPr id="49" name="Title 13">
            <a:extLst>
              <a:ext uri="{FF2B5EF4-FFF2-40B4-BE49-F238E27FC236}">
                <a16:creationId xmlns:a16="http://schemas.microsoft.com/office/drawing/2014/main" id="{01C6AE98-1CF0-88DF-D5E9-1EC78F012D95}"/>
              </a:ext>
            </a:extLst>
          </p:cNvPr>
          <p:cNvSpPr txBox="1">
            <a:spLocks/>
          </p:cNvSpPr>
          <p:nvPr/>
        </p:nvSpPr>
        <p:spPr>
          <a:xfrm>
            <a:off x="298450" y="274638"/>
            <a:ext cx="124079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solidFill>
                  <a:srgbClr val="C22A62"/>
                </a:solidFill>
                <a:latin typeface="Poppins Bold" panose="020B0604020202020204" charset="0"/>
                <a:cs typeface="Poppins Bold" panose="020B0604020202020204" charset="0"/>
              </a:rPr>
              <a:t>FIND OUT MORE!</a:t>
            </a:r>
          </a:p>
        </p:txBody>
      </p:sp>
      <p:pic>
        <p:nvPicPr>
          <p:cNvPr id="2" name="Picture 1" descr="Lutterworth College - University News">
            <a:extLst>
              <a:ext uri="{FF2B5EF4-FFF2-40B4-BE49-F238E27FC236}">
                <a16:creationId xmlns:a16="http://schemas.microsoft.com/office/drawing/2014/main" id="{F108F202-3A45-8C1E-2B98-1F194C51F53C}"/>
              </a:ext>
            </a:extLst>
          </p:cNvPr>
          <p:cNvPicPr>
            <a:picLocks noChangeAspect="1"/>
          </p:cNvPicPr>
          <p:nvPr/>
        </p:nvPicPr>
        <p:blipFill>
          <a:blip r:embed="rId17"/>
          <a:stretch>
            <a:fillRect/>
          </a:stretch>
        </p:blipFill>
        <p:spPr>
          <a:xfrm>
            <a:off x="4356375" y="2997076"/>
            <a:ext cx="3126140" cy="1645337"/>
          </a:xfrm>
          <a:prstGeom prst="rect">
            <a:avLst/>
          </a:prstGeom>
        </p:spPr>
      </p:pic>
      <p:pic>
        <p:nvPicPr>
          <p:cNvPr id="5" name="Audio 4">
            <a:hlinkClick r:id="" action="ppaction://media"/>
            <a:extLst>
              <a:ext uri="{FF2B5EF4-FFF2-40B4-BE49-F238E27FC236}">
                <a16:creationId xmlns:a16="http://schemas.microsoft.com/office/drawing/2014/main" id="{079B2A05-B526-E98C-BDB6-D2D34F9E54DF}"/>
              </a:ext>
            </a:extLst>
          </p:cNvPr>
          <p:cNvPicPr>
            <a:picLocks noChangeAspect="1"/>
          </p:cNvPicPr>
          <p:nvPr>
            <a:audioFile r:link="rId2"/>
            <p:extLst>
              <p:ext uri="{DAA4B4D4-6D71-4841-9C94-3DE7FCFB9230}">
                <p14:media xmlns:p14="http://schemas.microsoft.com/office/powerpoint/2010/main" r:embed="rId1"/>
              </p:ext>
            </p:extLst>
          </p:nvPr>
        </p:nvPicPr>
        <p:blipFill>
          <a:blip r:embed="rId18"/>
          <a:srcRect l="-220000" t="-220000" r="-220000" b="-220000"/>
          <a:stretch>
            <a:fillRect/>
          </a:stretch>
        </p:blipFill>
        <p:spPr>
          <a:xfrm>
            <a:off x="10722458" y="5032858"/>
            <a:ext cx="2194560" cy="2194560"/>
          </a:xfrm>
          <a:prstGeom prst="ellipse">
            <a:avLst/>
          </a:prstGeom>
        </p:spPr>
      </p:pic>
    </p:spTree>
    <p:extLst>
      <p:ext uri="{BB962C8B-B14F-4D97-AF65-F5344CB8AC3E}">
        <p14:creationId xmlns:p14="http://schemas.microsoft.com/office/powerpoint/2010/main" val="1161841216"/>
      </p:ext>
    </p:extLst>
  </p:cSld>
  <p:clrMapOvr>
    <a:masterClrMapping/>
  </p:clrMapOvr>
  <mc:AlternateContent xmlns:mc="http://schemas.openxmlformats.org/markup-compatibility/2006">
    <mc:Choice xmlns:p14="http://schemas.microsoft.com/office/powerpoint/2010/main" Requires="p14">
      <p:transition spd="slow" p14:dur="2000" advTm="9982"/>
    </mc:Choice>
    <mc:Fallback>
      <p:transition spd="slow" advTm="9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
</p:tagLst>
</file>

<file path=ppt/tags/tag2.xml><?xml version="1.0" encoding="utf-8"?>
<p:tagLst xmlns:a="http://schemas.openxmlformats.org/drawingml/2006/main" xmlns:r="http://schemas.openxmlformats.org/officeDocument/2006/relationships" xmlns:p="http://schemas.openxmlformats.org/presentationml/2006/main">
  <p:tag name="TIMING" val="|11.1|19.9|29|5.7|20.5"/>
</p:tagLst>
</file>

<file path=ppt/tags/tag3.xml><?xml version="1.0" encoding="utf-8"?>
<p:tagLst xmlns:a="http://schemas.openxmlformats.org/drawingml/2006/main" xmlns:r="http://schemas.openxmlformats.org/officeDocument/2006/relationships" xmlns:p="http://schemas.openxmlformats.org/presentationml/2006/main">
  <p:tag name="TIMING" val="|11.4|2.7|12.6|10.5"/>
</p:tagLst>
</file>

<file path=ppt/tags/tag4.xml><?xml version="1.0" encoding="utf-8"?>
<p:tagLst xmlns:a="http://schemas.openxmlformats.org/drawingml/2006/main" xmlns:r="http://schemas.openxmlformats.org/officeDocument/2006/relationships" xmlns:p="http://schemas.openxmlformats.org/presentationml/2006/main">
  <p:tag name="TIMING" val="|10|9.7|2"/>
</p:tagLst>
</file>

<file path=ppt/tags/tag5.xml><?xml version="1.0" encoding="utf-8"?>
<p:tagLst xmlns:a="http://schemas.openxmlformats.org/drawingml/2006/main" xmlns:r="http://schemas.openxmlformats.org/officeDocument/2006/relationships" xmlns:p="http://schemas.openxmlformats.org/presentationml/2006/main">
  <p:tag name="TIMING" val="|8|12|4.4|2.3|5.4"/>
</p:tagLst>
</file>

<file path=ppt/tags/tag6.xml><?xml version="1.0" encoding="utf-8"?>
<p:tagLst xmlns:a="http://schemas.openxmlformats.org/drawingml/2006/main" xmlns:r="http://schemas.openxmlformats.org/officeDocument/2006/relationships" xmlns:p="http://schemas.openxmlformats.org/presentationml/2006/main">
  <p:tag name="TIMING" val="|22.5"/>
</p:tagLst>
</file>

<file path=ppt/tags/tag7.xml><?xml version="1.0" encoding="utf-8"?>
<p:tagLst xmlns:a="http://schemas.openxmlformats.org/drawingml/2006/main" xmlns:r="http://schemas.openxmlformats.org/officeDocument/2006/relationships" xmlns:p="http://schemas.openxmlformats.org/presentationml/2006/main">
  <p:tag name="TIMING" val="|6.5|12.5|4.3"/>
</p:tagLst>
</file>

<file path=ppt/tags/tag8.xml><?xml version="1.0" encoding="utf-8"?>
<p:tagLst xmlns:a="http://schemas.openxmlformats.org/drawingml/2006/main" xmlns:r="http://schemas.openxmlformats.org/officeDocument/2006/relationships" xmlns:p="http://schemas.openxmlformats.org/presentationml/2006/main">
  <p:tag name="TIMING" val="|6.7|16.3|24.8|6.6"/>
</p:tagLst>
</file>

<file path=ppt/tags/tag9.xml><?xml version="1.0" encoding="utf-8"?>
<p:tagLst xmlns:a="http://schemas.openxmlformats.org/drawingml/2006/main" xmlns:r="http://schemas.openxmlformats.org/officeDocument/2006/relationships" xmlns:p="http://schemas.openxmlformats.org/presentationml/2006/main">
  <p:tag name="TIMING" val="|19.7|18"/>
</p:tagLst>
</file>

<file path=ppt/tags/tag10.xml><?xml version="1.0" encoding="utf-8"?>
<p:tagLst xmlns:a="http://schemas.openxmlformats.org/drawingml/2006/main" xmlns:r="http://schemas.openxmlformats.org/officeDocument/2006/relationships" xmlns:p="http://schemas.openxmlformats.org/presentationml/2006/main">
  <p:tag name="TIMING" val="|8.3|11.4"/>
</p:tagLst>
</file>

<file path=ppt/tags/tag11.xml><?xml version="1.0" encoding="utf-8"?>
<p:tagLst xmlns:a="http://schemas.openxmlformats.org/drawingml/2006/main" xmlns:r="http://schemas.openxmlformats.org/officeDocument/2006/relationships" xmlns:p="http://schemas.openxmlformats.org/presentationml/2006/main">
  <p:tag name="TIMING" val="|5.1"/>
</p:tagLst>
</file>

<file path=ppt/tags/tag12.xml><?xml version="1.0" encoding="utf-8"?>
<p:tagLst xmlns:a="http://schemas.openxmlformats.org/drawingml/2006/main" xmlns:r="http://schemas.openxmlformats.org/officeDocument/2006/relationships" xmlns:p="http://schemas.openxmlformats.org/presentationml/2006/main">
  <p:tag name="TIMING" val="|5.6|16.8|16.8"/>
</p:tagLst>
</file>

<file path=ppt/tags/tag13.xml><?xml version="1.0" encoding="utf-8"?>
<p:tagLst xmlns:a="http://schemas.openxmlformats.org/drawingml/2006/main" xmlns:r="http://schemas.openxmlformats.org/officeDocument/2006/relationships" xmlns:p="http://schemas.openxmlformats.org/presentationml/2006/main">
  <p:tag name="TIMING" val="|7.4|17.4|1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15938</TotalTime>
  <Words>3955</Words>
  <Application>Microsoft Office PowerPoint</Application>
  <PresentationFormat>Custom</PresentationFormat>
  <Paragraphs>304</Paragraphs>
  <Slides>18</Slides>
  <Notes>18</Notes>
  <HiddenSlides>0</HiddenSlides>
  <MMClips>18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Poppins Bold</vt:lpstr>
      <vt:lpstr>Pacifico</vt:lpstr>
      <vt:lpstr>Office Theme</vt:lpstr>
      <vt:lpstr>PowerPoint Presentation</vt:lpstr>
      <vt:lpstr>PowerPoint Presentation</vt:lpstr>
      <vt:lpstr>PowerPoint Presentation</vt:lpstr>
      <vt:lpstr>PowerPoint Presentation</vt:lpstr>
      <vt:lpstr>PowerPoint Presentation</vt:lpstr>
      <vt:lpstr>‘University is only for Academics’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DG Fronts and backgrounds</dc:title>
  <dc:creator>Elizabeth Hartless</dc:creator>
  <cp:lastModifiedBy>Tahlia Carr</cp:lastModifiedBy>
  <cp:revision>27</cp:revision>
  <dcterms:created xsi:type="dcterms:W3CDTF">2006-08-16T00:00:00Z</dcterms:created>
  <dcterms:modified xsi:type="dcterms:W3CDTF">2026-09-15T12:49:46Z</dcterms:modified>
  <dc:identifier>DAFkAdRhh_Q</dc:identifier>
</cp:coreProperties>
</file>