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965" r:id="rId2"/>
    <p:sldId id="919" r:id="rId3"/>
    <p:sldId id="970" r:id="rId4"/>
    <p:sldId id="969" r:id="rId5"/>
    <p:sldId id="966" r:id="rId6"/>
    <p:sldId id="967" r:id="rId7"/>
    <p:sldId id="968" r:id="rId8"/>
    <p:sldId id="978" r:id="rId9"/>
    <p:sldId id="971" r:id="rId10"/>
    <p:sldId id="972" r:id="rId11"/>
    <p:sldId id="973" r:id="rId12"/>
    <p:sldId id="974" r:id="rId13"/>
    <p:sldId id="976" r:id="rId14"/>
    <p:sldId id="977" r:id="rId15"/>
    <p:sldId id="93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476" autoAdjust="0"/>
  </p:normalViewPr>
  <p:slideViewPr>
    <p:cSldViewPr snapToGrid="0">
      <p:cViewPr varScale="1">
        <p:scale>
          <a:sx n="62" d="100"/>
          <a:sy n="62" d="100"/>
        </p:scale>
        <p:origin x="828" y="4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3E5147-4616-4571-93D9-CB07010C2C65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8A35A-40AD-47EC-9743-5A9D236C0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928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Welcome to the quiz for your Transition to College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070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647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51424-0417-FB34-1DF9-C8B794148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5AF33E-7981-71DE-FAF8-03BB5CA4CF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3BA17E-8298-304F-494E-F43CC3B3F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4025C-B5AD-026C-A855-4555FBE89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06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607BF-7010-8D58-B526-465A86427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F390BB-5225-7153-DE9C-ABA80B8D8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09E0AD-1B44-B21B-7636-95041C261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C182C-5361-3255-0816-51826D83FA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467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C885D-0753-19FE-D269-B62476039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B350F2-4D59-2D58-A6B9-216D5927AA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7DD005-6127-BF1F-2BEA-041806B292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C4222-23C8-973C-22DF-16C39D28C1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446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201F5-3EEC-13C8-51BA-4702E1989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27C4BE-89B8-6F0C-6503-6B4246279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C9B472-CDF0-FDCE-C7C2-B9433A9918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803F2-10C7-CA6B-CED4-72CAFE1A7B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665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1FE6D-3EA9-DDA9-9F18-30C31A957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5FBBA9-E0C1-2026-D6A3-3C05E035E7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8695C1-DD6A-1D08-9F91-6419197839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719DB-7B92-D3A2-A99D-36AF439400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300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D709C-7559-BEB9-6004-29FDE9897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80A9B9-7790-4BD9-F6E2-5ADD1A388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431BDA-810C-AD22-1A93-6EEEB503F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5D585-0265-3746-1E55-3B3BF753B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674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8369C-5DFB-2C08-F1DD-3AB6099E6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CB0312-19A9-299E-56B5-5904FB97E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82E57-1BE0-3E48-02F3-B6633BDD25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GCSE is a level 2 qualification. A-Levels, T-Levels, and Leel 3 BTECS can all be studies after GCSE in colleges and sixth forms.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8BA4F-1882-E5B1-8188-10EC64F5E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673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097EE-2CC9-26AA-0E3E-ADD92DF04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1AFEA2-B8D2-171D-4120-F7E7E5C1E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974CE2-F0AC-00B7-64A5-42E466399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T-Levels require a 45 day or equivalent work placement.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0902B-D70D-B1BC-D981-281375111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2878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BBD05-1247-11D7-CD69-E9B6E6643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A81B0B-F27E-122D-A5F0-6DB99447D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BAF958-7DA2-156C-1944-EF9F114CC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false. Universities and apprenticeship providers do not care what type of institution you studies in, just what you studies and what you achieved.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1835E-59F0-88E2-EA6C-FBA41BD3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723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E6BAC-15A0-BEFC-64FF-CE215BC76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B99625-0431-7F36-3C15-A253E0A03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F9F7C2-BF9A-DEC4-AC5C-4A54DD0A3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College websites give course specific information such as the entry requirements, progression routes after studying, how you’ll be assessed, and what subjects and modules you’ll study.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F0664-35A8-E31B-E832-DBD6B72820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458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6E7A3-5494-CF7D-E634-EFE357DA6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111F55-EA50-AC5B-EF60-F7D9919AF7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8EF4A7-770A-2BC3-92A7-5EE093565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personal statement is an essay stating why you want to join that specific college and why they should accept you. You may include; extra-curricular activities, hobbies and interests, and future aspirations.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674F-3AAE-502D-7C58-A72414F728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8656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11F70-3F3D-1252-4639-E75D6F398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B06DEC-F5AC-64C9-470C-F6A30BDD4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C1CDB9-4CB3-0476-D361-0D7261F779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Higher Education refers to any studies that a level 4 qualification </a:t>
            </a:r>
            <a:r>
              <a:rPr lang="en-GB"/>
              <a:t>or above.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EFC898-09EF-99D3-9B18-FD5438DEF0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233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FB20D-F256-51F2-4ABE-7AE9028BA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EA111B-D5FF-EF9F-835A-168026A4D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530FF6-3D80-216F-F832-46DC7AA96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7A46A-31D3-E18F-84E9-19007DDCAD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42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997279"/>
            <a:ext cx="9715500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3643312"/>
            <a:ext cx="800100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8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92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68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91" y="4131474"/>
            <a:ext cx="9715500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891" y="2725049"/>
            <a:ext cx="9715500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1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43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457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072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686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891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99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500189"/>
            <a:ext cx="5048250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0250" y="1500189"/>
            <a:ext cx="5048250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83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439168"/>
            <a:ext cx="5050235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15" indent="0">
              <a:buNone/>
              <a:defRPr sz="1875" b="1"/>
            </a:lvl2pPr>
            <a:lvl3pPr marL="857229" indent="0">
              <a:buNone/>
              <a:defRPr sz="1688" b="1"/>
            </a:lvl3pPr>
            <a:lvl4pPr marL="1285843" indent="0">
              <a:buNone/>
              <a:defRPr sz="1500" b="1"/>
            </a:lvl4pPr>
            <a:lvl5pPr marL="1714457" indent="0">
              <a:buNone/>
              <a:defRPr sz="1500" b="1"/>
            </a:lvl5pPr>
            <a:lvl6pPr marL="2143072" indent="0">
              <a:buNone/>
              <a:defRPr sz="1500" b="1"/>
            </a:lvl6pPr>
            <a:lvl7pPr marL="2571686" indent="0">
              <a:buNone/>
              <a:defRPr sz="1500" b="1"/>
            </a:lvl7pPr>
            <a:lvl8pPr marL="3000300" indent="0">
              <a:buNone/>
              <a:defRPr sz="1500" b="1"/>
            </a:lvl8pPr>
            <a:lvl9pPr marL="3428915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038945"/>
            <a:ext cx="5050235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06285" y="1439168"/>
            <a:ext cx="5052218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15" indent="0">
              <a:buNone/>
              <a:defRPr sz="1875" b="1"/>
            </a:lvl2pPr>
            <a:lvl3pPr marL="857229" indent="0">
              <a:buNone/>
              <a:defRPr sz="1688" b="1"/>
            </a:lvl3pPr>
            <a:lvl4pPr marL="1285843" indent="0">
              <a:buNone/>
              <a:defRPr sz="1500" b="1"/>
            </a:lvl4pPr>
            <a:lvl5pPr marL="1714457" indent="0">
              <a:buNone/>
              <a:defRPr sz="1500" b="1"/>
            </a:lvl5pPr>
            <a:lvl6pPr marL="2143072" indent="0">
              <a:buNone/>
              <a:defRPr sz="1500" b="1"/>
            </a:lvl6pPr>
            <a:lvl7pPr marL="2571686" indent="0">
              <a:buNone/>
              <a:defRPr sz="1500" b="1"/>
            </a:lvl7pPr>
            <a:lvl8pPr marL="3000300" indent="0">
              <a:buNone/>
              <a:defRPr sz="1500" b="1"/>
            </a:lvl8pPr>
            <a:lvl9pPr marL="3428915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285" y="2038945"/>
            <a:ext cx="5052218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8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5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6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3" y="255984"/>
            <a:ext cx="3760391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813" y="255990"/>
            <a:ext cx="6389688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3" y="1345406"/>
            <a:ext cx="3760391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15" indent="0">
              <a:buNone/>
              <a:defRPr sz="1125"/>
            </a:lvl2pPr>
            <a:lvl3pPr marL="857229" indent="0">
              <a:buNone/>
              <a:defRPr sz="938"/>
            </a:lvl3pPr>
            <a:lvl4pPr marL="1285843" indent="0">
              <a:buNone/>
              <a:defRPr sz="844"/>
            </a:lvl4pPr>
            <a:lvl5pPr marL="1714457" indent="0">
              <a:buNone/>
              <a:defRPr sz="844"/>
            </a:lvl5pPr>
            <a:lvl6pPr marL="2143072" indent="0">
              <a:buNone/>
              <a:defRPr sz="844"/>
            </a:lvl6pPr>
            <a:lvl7pPr marL="2571686" indent="0">
              <a:buNone/>
              <a:defRPr sz="844"/>
            </a:lvl7pPr>
            <a:lvl8pPr marL="3000300" indent="0">
              <a:buNone/>
              <a:defRPr sz="844"/>
            </a:lvl8pPr>
            <a:lvl9pPr marL="3428915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9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360" y="4500562"/>
            <a:ext cx="68580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360" y="574477"/>
            <a:ext cx="68580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15" indent="0">
              <a:buNone/>
              <a:defRPr sz="2625"/>
            </a:lvl2pPr>
            <a:lvl3pPr marL="857229" indent="0">
              <a:buNone/>
              <a:defRPr sz="2250"/>
            </a:lvl3pPr>
            <a:lvl4pPr marL="1285843" indent="0">
              <a:buNone/>
              <a:defRPr sz="1875"/>
            </a:lvl4pPr>
            <a:lvl5pPr marL="1714457" indent="0">
              <a:buNone/>
              <a:defRPr sz="1875"/>
            </a:lvl5pPr>
            <a:lvl6pPr marL="2143072" indent="0">
              <a:buNone/>
              <a:defRPr sz="1875"/>
            </a:lvl6pPr>
            <a:lvl7pPr marL="2571686" indent="0">
              <a:buNone/>
              <a:defRPr sz="1875"/>
            </a:lvl7pPr>
            <a:lvl8pPr marL="3000300" indent="0">
              <a:buNone/>
              <a:defRPr sz="1875"/>
            </a:lvl8pPr>
            <a:lvl9pPr marL="3428915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360" y="5031879"/>
            <a:ext cx="68580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15" indent="0">
              <a:buNone/>
              <a:defRPr sz="1125"/>
            </a:lvl2pPr>
            <a:lvl3pPr marL="857229" indent="0">
              <a:buNone/>
              <a:defRPr sz="938"/>
            </a:lvl3pPr>
            <a:lvl4pPr marL="1285843" indent="0">
              <a:buNone/>
              <a:defRPr sz="844"/>
            </a:lvl4pPr>
            <a:lvl5pPr marL="1714457" indent="0">
              <a:buNone/>
              <a:defRPr sz="844"/>
            </a:lvl5pPr>
            <a:lvl6pPr marL="2143072" indent="0">
              <a:buNone/>
              <a:defRPr sz="844"/>
            </a:lvl6pPr>
            <a:lvl7pPr marL="2571686" indent="0">
              <a:buNone/>
              <a:defRPr sz="844"/>
            </a:lvl7pPr>
            <a:lvl8pPr marL="3000300" indent="0">
              <a:buNone/>
              <a:defRPr sz="844"/>
            </a:lvl8pPr>
            <a:lvl9pPr marL="3428915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35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959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86750" y="257478"/>
            <a:ext cx="2571750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57478"/>
            <a:ext cx="7524750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24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57473"/>
            <a:ext cx="1028700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500189"/>
            <a:ext cx="1028700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" y="5959083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5250" y="5959083"/>
            <a:ext cx="36195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1500" y="5959083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7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857229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1" indent="-321461" algn="l" defTabSz="857229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498" indent="-267884" algn="l" defTabSz="857229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36" indent="-214307" algn="l" defTabSz="857229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50" indent="-214307" algn="l" defTabSz="857229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764" indent="-214307" algn="l" defTabSz="857229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378" indent="-214307" algn="l" defTabSz="85722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5993" indent="-214307" algn="l" defTabSz="85722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08" indent="-214307" algn="l" defTabSz="85722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222" indent="-214307" algn="l" defTabSz="85722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15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43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457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072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686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00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8915" algn="l" defTabSz="85722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eg"/><Relationship Id="rId12" Type="http://schemas.openxmlformats.org/officeDocument/2006/relationships/image" Target="../media/image8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svg"/><Relationship Id="rId11" Type="http://schemas.openxmlformats.org/officeDocument/2006/relationships/image" Target="../media/image7.svg"/><Relationship Id="rId5" Type="http://schemas.openxmlformats.org/officeDocument/2006/relationships/image" Target="../media/image1.svg"/><Relationship Id="rId15" Type="http://schemas.openxmlformats.org/officeDocument/2006/relationships/image" Target="../media/image11.pn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sv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1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1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3.svg"/><Relationship Id="rId12" Type="http://schemas.openxmlformats.org/officeDocument/2006/relationships/image" Target="../media/image11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1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4">
            <a:extLst>
              <a:ext uri="{FF2B5EF4-FFF2-40B4-BE49-F238E27FC236}">
                <a16:creationId xmlns:a16="http://schemas.microsoft.com/office/drawing/2014/main" id="{7CC9F76F-CA32-7DCE-F900-0126D02038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 flipV="1">
            <a:off x="3928785" y="3739764"/>
            <a:ext cx="4334430" cy="3635503"/>
          </a:xfrm>
          <a:custGeom>
            <a:avLst/>
            <a:gdLst/>
            <a:ahLst/>
            <a:cxnLst/>
            <a:rect l="l" t="t" r="r" b="b"/>
            <a:pathLst>
              <a:path w="4623392" h="3877870">
                <a:moveTo>
                  <a:pt x="4623392" y="3877870"/>
                </a:moveTo>
                <a:lnTo>
                  <a:pt x="0" y="3877870"/>
                </a:lnTo>
                <a:lnTo>
                  <a:pt x="0" y="0"/>
                </a:lnTo>
                <a:lnTo>
                  <a:pt x="4623392" y="0"/>
                </a:lnTo>
                <a:lnTo>
                  <a:pt x="4623392" y="387787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Freeform 2">
            <a:extLst>
              <a:ext uri="{FF2B5EF4-FFF2-40B4-BE49-F238E27FC236}">
                <a16:creationId xmlns:a16="http://schemas.microsoft.com/office/drawing/2014/main" id="{B9221707-BA11-85A2-2FD8-92A0D38EFD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9"/>
            <a:ext cx="12192000" cy="6857992"/>
          </a:xfrm>
          <a:custGeom>
            <a:avLst/>
            <a:gdLst/>
            <a:ahLst/>
            <a:cxnLst/>
            <a:rect l="l" t="t" r="r" b="b"/>
            <a:pathLst>
              <a:path w="9959494" h="7666437">
                <a:moveTo>
                  <a:pt x="0" y="0"/>
                </a:moveTo>
                <a:lnTo>
                  <a:pt x="9959494" y="0"/>
                </a:lnTo>
                <a:lnTo>
                  <a:pt x="9959494" y="7666437"/>
                </a:lnTo>
                <a:lnTo>
                  <a:pt x="0" y="7666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0138" t="-66019" r="-39967" b="-57485"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88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C8C3C74-29EF-029B-78ED-1AD26F50FCCD}"/>
              </a:ext>
            </a:extLst>
          </p:cNvPr>
          <p:cNvSpPr/>
          <p:nvPr/>
        </p:nvSpPr>
        <p:spPr>
          <a:xfrm>
            <a:off x="4157965" y="3834006"/>
            <a:ext cx="3876071" cy="3730752"/>
          </a:xfrm>
          <a:custGeom>
            <a:avLst/>
            <a:gdLst/>
            <a:ahLst/>
            <a:cxnLst/>
            <a:rect l="l" t="t" r="r" b="b"/>
            <a:pathLst>
              <a:path w="12736830" h="12259310">
                <a:moveTo>
                  <a:pt x="11925300" y="4271010"/>
                </a:moveTo>
                <a:cubicBezTo>
                  <a:pt x="10819131" y="2120900"/>
                  <a:pt x="8590281" y="544830"/>
                  <a:pt x="6215380" y="297180"/>
                </a:cubicBezTo>
                <a:cubicBezTo>
                  <a:pt x="4277360" y="0"/>
                  <a:pt x="3002280" y="913130"/>
                  <a:pt x="1960880" y="2170430"/>
                </a:cubicBezTo>
                <a:cubicBezTo>
                  <a:pt x="919480" y="3427730"/>
                  <a:pt x="365760" y="5030470"/>
                  <a:pt x="142240" y="6647180"/>
                </a:cubicBezTo>
                <a:cubicBezTo>
                  <a:pt x="24130" y="7500620"/>
                  <a:pt x="0" y="8406130"/>
                  <a:pt x="361950" y="9188450"/>
                </a:cubicBezTo>
                <a:cubicBezTo>
                  <a:pt x="820420" y="10180319"/>
                  <a:pt x="1822450" y="10811510"/>
                  <a:pt x="2842260" y="11203940"/>
                </a:cubicBezTo>
                <a:cubicBezTo>
                  <a:pt x="5585460" y="12259310"/>
                  <a:pt x="8953500" y="11850370"/>
                  <a:pt x="11088370" y="9828530"/>
                </a:cubicBezTo>
                <a:cubicBezTo>
                  <a:pt x="11756390" y="9196070"/>
                  <a:pt x="12303760" y="8403590"/>
                  <a:pt x="12499340" y="7504430"/>
                </a:cubicBezTo>
                <a:cubicBezTo>
                  <a:pt x="12736830" y="6413500"/>
                  <a:pt x="12435840" y="5264150"/>
                  <a:pt x="11925300" y="4271010"/>
                </a:cubicBezTo>
                <a:close/>
              </a:path>
            </a:pathLst>
          </a:custGeom>
          <a:blipFill>
            <a:blip r:embed="rId7"/>
            <a:stretch>
              <a:fillRect l="-69032" t="-28218" r="-982" b="5134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Freeform 20">
            <a:extLst>
              <a:ext uri="{FF2B5EF4-FFF2-40B4-BE49-F238E27FC236}">
                <a16:creationId xmlns:a16="http://schemas.microsoft.com/office/drawing/2014/main" id="{9D2F402C-9BC4-5117-1F4B-4A8228118C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4566593" y="4190062"/>
            <a:ext cx="495274" cy="495274"/>
          </a:xfrm>
          <a:custGeom>
            <a:avLst/>
            <a:gdLst/>
            <a:ahLst/>
            <a:cxnLst/>
            <a:rect l="l" t="t" r="r" b="b"/>
            <a:pathLst>
              <a:path w="528292" h="528292">
                <a:moveTo>
                  <a:pt x="0" y="0"/>
                </a:moveTo>
                <a:lnTo>
                  <a:pt x="528292" y="0"/>
                </a:lnTo>
                <a:lnTo>
                  <a:pt x="528292" y="528293"/>
                </a:lnTo>
                <a:lnTo>
                  <a:pt x="0" y="5282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21">
            <a:extLst>
              <a:ext uri="{FF2B5EF4-FFF2-40B4-BE49-F238E27FC236}">
                <a16:creationId xmlns:a16="http://schemas.microsoft.com/office/drawing/2014/main" id="{05E6DABA-94EF-0223-AD4E-6046CFEEE4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2855083">
            <a:off x="4317135" y="6157613"/>
            <a:ext cx="498929" cy="498929"/>
          </a:xfrm>
          <a:custGeom>
            <a:avLst/>
            <a:gdLst/>
            <a:ahLst/>
            <a:cxnLst/>
            <a:rect l="l" t="t" r="r" b="b"/>
            <a:pathLst>
              <a:path w="532191" h="532191">
                <a:moveTo>
                  <a:pt x="0" y="0"/>
                </a:moveTo>
                <a:lnTo>
                  <a:pt x="532190" y="0"/>
                </a:lnTo>
                <a:lnTo>
                  <a:pt x="532190" y="532191"/>
                </a:lnTo>
                <a:lnTo>
                  <a:pt x="0" y="5321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Freeform 22">
            <a:extLst>
              <a:ext uri="{FF2B5EF4-FFF2-40B4-BE49-F238E27FC236}">
                <a16:creationId xmlns:a16="http://schemas.microsoft.com/office/drawing/2014/main" id="{0F05049C-6A2A-E510-2337-2AC08DF356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2855083">
            <a:off x="7649354" y="4479414"/>
            <a:ext cx="202073" cy="202073"/>
          </a:xfrm>
          <a:custGeom>
            <a:avLst/>
            <a:gdLst/>
            <a:ahLst/>
            <a:cxnLst/>
            <a:rect l="l" t="t" r="r" b="b"/>
            <a:pathLst>
              <a:path w="215545" h="215545">
                <a:moveTo>
                  <a:pt x="0" y="0"/>
                </a:moveTo>
                <a:lnTo>
                  <a:pt x="215546" y="0"/>
                </a:lnTo>
                <a:lnTo>
                  <a:pt x="215546" y="215546"/>
                </a:lnTo>
                <a:lnTo>
                  <a:pt x="0" y="215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11A26B2E-2ECA-3E28-B610-CFF168890D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3332679">
            <a:off x="9723316" y="-1602421"/>
            <a:ext cx="3289600" cy="3857739"/>
          </a:xfrm>
          <a:custGeom>
            <a:avLst/>
            <a:gdLst/>
            <a:ahLst/>
            <a:cxnLst/>
            <a:rect l="l" t="t" r="r" b="b"/>
            <a:pathLst>
              <a:path w="3289600" h="3857739">
                <a:moveTo>
                  <a:pt x="0" y="0"/>
                </a:moveTo>
                <a:lnTo>
                  <a:pt x="3289599" y="0"/>
                </a:lnTo>
                <a:lnTo>
                  <a:pt x="3289599" y="3857740"/>
                </a:lnTo>
                <a:lnTo>
                  <a:pt x="0" y="3857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306DAA8C-E18A-81F1-85DC-D063322F84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818828" y="553701"/>
            <a:ext cx="2389660" cy="1311326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B23E808D-BCC5-5D12-1F9C-0CE0175420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606981" y="-847872"/>
            <a:ext cx="3752079" cy="3731613"/>
          </a:xfrm>
          <a:custGeom>
            <a:avLst/>
            <a:gdLst/>
            <a:ahLst/>
            <a:cxnLst/>
            <a:rect l="l" t="t" r="r" b="b"/>
            <a:pathLst>
              <a:path w="3752079" h="3731613">
                <a:moveTo>
                  <a:pt x="0" y="0"/>
                </a:moveTo>
                <a:lnTo>
                  <a:pt x="3752079" y="0"/>
                </a:lnTo>
                <a:lnTo>
                  <a:pt x="3752079" y="3731613"/>
                </a:lnTo>
                <a:lnTo>
                  <a:pt x="0" y="37316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0343181-955C-8126-98F6-615E33123E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7800" y="731520"/>
            <a:ext cx="1062655" cy="1095614"/>
            <a:chOff x="397800" y="731520"/>
            <a:chExt cx="1062655" cy="1095614"/>
          </a:xfrm>
        </p:grpSpPr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id="{EE135E55-9D7B-96D6-37E1-DB98E8108DA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65012" y="832591"/>
              <a:ext cx="495443" cy="495443"/>
            </a:xfrm>
            <a:custGeom>
              <a:avLst/>
              <a:gdLst/>
              <a:ahLst/>
              <a:cxnLst/>
              <a:rect l="l" t="t" r="r" b="b"/>
              <a:pathLst>
                <a:path w="660591" h="660591">
                  <a:moveTo>
                    <a:pt x="0" y="0"/>
                  </a:moveTo>
                  <a:lnTo>
                    <a:pt x="660591" y="0"/>
                  </a:lnTo>
                  <a:lnTo>
                    <a:pt x="660591" y="660591"/>
                  </a:lnTo>
                  <a:lnTo>
                    <a:pt x="0" y="660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reeform 16">
              <a:extLst>
                <a:ext uri="{FF2B5EF4-FFF2-40B4-BE49-F238E27FC236}">
                  <a16:creationId xmlns:a16="http://schemas.microsoft.com/office/drawing/2014/main" id="{DC3A1C5C-4A7A-FF40-F0D9-D9FB215BC85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7800" y="1328035"/>
              <a:ext cx="499099" cy="499099"/>
            </a:xfrm>
            <a:custGeom>
              <a:avLst/>
              <a:gdLst/>
              <a:ahLst/>
              <a:cxnLst/>
              <a:rect l="l" t="t" r="r" b="b"/>
              <a:pathLst>
                <a:path w="665466" h="665466">
                  <a:moveTo>
                    <a:pt x="0" y="0"/>
                  </a:moveTo>
                  <a:lnTo>
                    <a:pt x="665466" y="0"/>
                  </a:lnTo>
                  <a:lnTo>
                    <a:pt x="665466" y="665466"/>
                  </a:lnTo>
                  <a:lnTo>
                    <a:pt x="0" y="665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7D85E00F-CEEE-0A9D-BD5D-9373F13D79B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6278" y="731520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69524" h="269524">
                  <a:moveTo>
                    <a:pt x="0" y="0"/>
                  </a:moveTo>
                  <a:lnTo>
                    <a:pt x="269524" y="0"/>
                  </a:lnTo>
                  <a:lnTo>
                    <a:pt x="269524" y="269524"/>
                  </a:lnTo>
                  <a:lnTo>
                    <a:pt x="0" y="269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Freeform 19">
            <a:extLst>
              <a:ext uri="{FF2B5EF4-FFF2-40B4-BE49-F238E27FC236}">
                <a16:creationId xmlns:a16="http://schemas.microsoft.com/office/drawing/2014/main" id="{B543709F-B3B5-4B70-15AC-DAB0B5477D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45098" y="-804147"/>
            <a:ext cx="2389660" cy="1311326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492264D5-9369-1209-36B2-E58C6BDF1D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3332679">
            <a:off x="-827358" y="4774364"/>
            <a:ext cx="3512971" cy="4119688"/>
          </a:xfrm>
          <a:custGeom>
            <a:avLst/>
            <a:gdLst/>
            <a:ahLst/>
            <a:cxnLst/>
            <a:rect l="l" t="t" r="r" b="b"/>
            <a:pathLst>
              <a:path w="3512971" h="4119688">
                <a:moveTo>
                  <a:pt x="0" y="0"/>
                </a:moveTo>
                <a:lnTo>
                  <a:pt x="3512971" y="0"/>
                </a:lnTo>
                <a:lnTo>
                  <a:pt x="3512971" y="4119688"/>
                </a:lnTo>
                <a:lnTo>
                  <a:pt x="0" y="4119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27">
            <a:extLst>
              <a:ext uri="{FF2B5EF4-FFF2-40B4-BE49-F238E27FC236}">
                <a16:creationId xmlns:a16="http://schemas.microsoft.com/office/drawing/2014/main" id="{AF2BD17C-0881-D7A7-A4A7-11E776480A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95859" y="6178545"/>
            <a:ext cx="2389660" cy="1311326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4640BF49-6208-9523-75ED-C629116CB6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581230" y="4084019"/>
            <a:ext cx="4217751" cy="4194745"/>
          </a:xfrm>
          <a:custGeom>
            <a:avLst/>
            <a:gdLst/>
            <a:ahLst/>
            <a:cxnLst/>
            <a:rect l="l" t="t" r="r" b="b"/>
            <a:pathLst>
              <a:path w="4217751" h="4194745">
                <a:moveTo>
                  <a:pt x="0" y="0"/>
                </a:moveTo>
                <a:lnTo>
                  <a:pt x="4217751" y="0"/>
                </a:lnTo>
                <a:lnTo>
                  <a:pt x="4217751" y="4194745"/>
                </a:lnTo>
                <a:lnTo>
                  <a:pt x="0" y="4194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BC55862-E8DB-9046-A3D4-85C6F0E5FCB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717869" y="5680756"/>
            <a:ext cx="726086" cy="1096816"/>
            <a:chOff x="9717869" y="5680756"/>
            <a:chExt cx="726086" cy="1096816"/>
          </a:xfrm>
        </p:grpSpPr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DF90033B-B109-AAEC-0E90-DA040073C5D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9948512" y="5680756"/>
              <a:ext cx="495443" cy="495443"/>
            </a:xfrm>
            <a:custGeom>
              <a:avLst/>
              <a:gdLst/>
              <a:ahLst/>
              <a:cxnLst/>
              <a:rect l="l" t="t" r="r" b="b"/>
              <a:pathLst>
                <a:path w="660591" h="660591">
                  <a:moveTo>
                    <a:pt x="0" y="0"/>
                  </a:moveTo>
                  <a:lnTo>
                    <a:pt x="660591" y="0"/>
                  </a:lnTo>
                  <a:lnTo>
                    <a:pt x="660591" y="660591"/>
                  </a:lnTo>
                  <a:lnTo>
                    <a:pt x="0" y="660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E6ADBDAB-30B5-39C8-AB96-8B32C1F152A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717869" y="6427418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466872" h="466872">
                  <a:moveTo>
                    <a:pt x="0" y="0"/>
                  </a:moveTo>
                  <a:lnTo>
                    <a:pt x="466872" y="0"/>
                  </a:lnTo>
                  <a:lnTo>
                    <a:pt x="466872" y="466872"/>
                  </a:lnTo>
                  <a:lnTo>
                    <a:pt x="0" y="466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Freeform 18">
            <a:extLst>
              <a:ext uri="{FF2B5EF4-FFF2-40B4-BE49-F238E27FC236}">
                <a16:creationId xmlns:a16="http://schemas.microsoft.com/office/drawing/2014/main" id="{72FB2937-D0C4-A585-9AE2-4BCDE4E1D4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73858" y="5139455"/>
            <a:ext cx="202143" cy="202143"/>
          </a:xfrm>
          <a:custGeom>
            <a:avLst/>
            <a:gdLst/>
            <a:ahLst/>
            <a:cxnLst/>
            <a:rect l="l" t="t" r="r" b="b"/>
            <a:pathLst>
              <a:path w="202143" h="202143">
                <a:moveTo>
                  <a:pt x="0" y="0"/>
                </a:moveTo>
                <a:lnTo>
                  <a:pt x="202142" y="0"/>
                </a:lnTo>
                <a:lnTo>
                  <a:pt x="202142" y="202142"/>
                </a:lnTo>
                <a:lnTo>
                  <a:pt x="0" y="202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5D68300C-A666-2014-DFC8-6814EC7917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08044" y="5839223"/>
            <a:ext cx="609310" cy="789529"/>
          </a:xfrm>
          <a:custGeom>
            <a:avLst/>
            <a:gdLst/>
            <a:ahLst/>
            <a:cxnLst/>
            <a:rect l="l" t="t" r="r" b="b"/>
            <a:pathLst>
              <a:path w="609310" h="789529">
                <a:moveTo>
                  <a:pt x="0" y="0"/>
                </a:moveTo>
                <a:lnTo>
                  <a:pt x="609310" y="0"/>
                </a:lnTo>
                <a:lnTo>
                  <a:pt x="609310" y="789528"/>
                </a:lnTo>
                <a:lnTo>
                  <a:pt x="0" y="78952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TextBox 24">
            <a:extLst>
              <a:ext uri="{FF2B5EF4-FFF2-40B4-BE49-F238E27FC236}">
                <a16:creationId xmlns:a16="http://schemas.microsoft.com/office/drawing/2014/main" id="{4F0A8BA2-9BFA-FD21-BF07-1966C5CB955F}"/>
              </a:ext>
            </a:extLst>
          </p:cNvPr>
          <p:cNvSpPr txBox="1"/>
          <p:nvPr/>
        </p:nvSpPr>
        <p:spPr>
          <a:xfrm>
            <a:off x="2213211" y="1302182"/>
            <a:ext cx="7761132" cy="910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57250" rtl="0" eaLnBrk="1" fontAlgn="auto" latinLnBrk="0" hangingPunct="1">
              <a:lnSpc>
                <a:spcPts val="72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1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+mn-ea"/>
                <a:cs typeface="+mn-cs"/>
              </a:rPr>
              <a:t>Transition to</a:t>
            </a:r>
          </a:p>
        </p:txBody>
      </p:sp>
      <p:sp>
        <p:nvSpPr>
          <p:cNvPr id="50" name="TextBox 26">
            <a:extLst>
              <a:ext uri="{FF2B5EF4-FFF2-40B4-BE49-F238E27FC236}">
                <a16:creationId xmlns:a16="http://schemas.microsoft.com/office/drawing/2014/main" id="{BEBB7702-0C6C-8C6B-32A5-744033AAA3B8}"/>
              </a:ext>
            </a:extLst>
          </p:cNvPr>
          <p:cNvSpPr txBox="1"/>
          <p:nvPr/>
        </p:nvSpPr>
        <p:spPr>
          <a:xfrm>
            <a:off x="2145098" y="2250462"/>
            <a:ext cx="7772400" cy="921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57250" rtl="0" eaLnBrk="1" fontAlgn="auto" latinLnBrk="0" hangingPunct="1">
              <a:lnSpc>
                <a:spcPts val="708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19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/>
                <a:ea typeface="+mn-ea"/>
                <a:cs typeface="+mn-cs"/>
              </a:rPr>
              <a:t>College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D0B92BD0-36CD-6757-96D0-FA68F8F1EA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77797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78"/>
    </mc:Choice>
    <mc:Fallback>
      <p:transition spd="slow" advTm="3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DE91203-5ACF-9AD5-0F83-EDFF9FEF895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0E2E63E-FDC5-8D20-FBA4-F663B6984F6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3215D1F4-A1F5-519D-F7C7-0D83B12EB7F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DC84BAE7-AA54-7870-01ED-996A9FBA28A2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C0D774BE-02BE-E9C9-4B6B-ECD3FEB947D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BD08B26F-4E5C-2E0D-6B12-E2F96C74CFF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415CD35A-E8D5-9183-D037-3737EBD5F7A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06325211-B8C3-538E-BAEF-874F010DC88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397904E0-A231-6712-CF28-439FE69B127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FA8AC730-C137-1353-8171-2A87354E5D9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82A94AA5-7BD8-BF3D-9581-1C752443DF7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00ACBB3C-7AC7-2644-FFB2-71DCD5CE77A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AE3DE471-1829-5A96-6EEB-874A80B3A0E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867C0E29-E247-357C-D551-3214967F851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1FB929D8-9989-CEE4-A650-204EA4FE50FC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4E249918-20CF-5BC5-2D03-A124662B9749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1.	Which of the following is NOT a level 3 qualification?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9361D815-B166-2911-09BB-8DD5A5741900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A-Level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T-Level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GCSE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BTEC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A1DEC50-41C2-9CC1-6A33-365B1DCBCB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17404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411"/>
    </mc:Choice>
    <mc:Fallback>
      <p:transition spd="slow" advTm="16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E22EB5-866A-DBFB-46DB-881B7DFB5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B5359F64-546C-94BD-4BF9-6E11F00145D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4709F31-70D2-9D3F-E25E-AC3D832DA4B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ED3F2719-DFAA-8DDB-6227-A9A527B380D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00CFA9FE-BF1F-FD5E-0C6C-446898B9FC32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BFFCC778-24BA-7690-C63D-BA0B9F617F0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3F808C85-43D5-35AC-A080-E5E44B91898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78ED75E7-9129-6713-1E88-0EE08D0277A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688F5A28-8C45-8D54-FF2C-54A5AAD9981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2F178147-CFB1-18F5-F803-BAA39793B93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3BFD96D1-4CF1-97F8-0766-64B529F1EF0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F5916DC2-7BCE-4BCC-C718-80363F5CE0A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16C3FCDA-9F56-0C35-EC75-B8A97B8CEB8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C315EBE4-8016-10B8-DA2F-E510646E88B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CA956958-7D38-C72F-2A4B-5A29AB88332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F035B884-CDB1-03E0-3EC5-5AAAB2CD2EE2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2F33929E-2D0B-7257-1140-5BE85F35EC84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black"/>
                </a:solidFill>
                <a:latin typeface="Calibri"/>
                <a:cs typeface="Poppins Bold" panose="020B0604020202020204" charset="0"/>
              </a:rPr>
              <a:t>2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.	Which qualification features a 45-day work placement? 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3975A3D0-8984-0322-514F-12467A9D0E7C}"/>
              </a:ext>
            </a:extLst>
          </p:cNvPr>
          <p:cNvSpPr txBox="1">
            <a:spLocks/>
          </p:cNvSpPr>
          <p:nvPr/>
        </p:nvSpPr>
        <p:spPr>
          <a:xfrm>
            <a:off x="1054733" y="3083604"/>
            <a:ext cx="10388202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T-Level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A-Level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Undergraduate Degree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BTEC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475D9C8-5D52-34A2-8FF6-9DDAC1BDD2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18362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75"/>
    </mc:Choice>
    <mc:Fallback>
      <p:transition spd="slow" advTm="190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8C48DA-85D0-9408-1F14-A79C48AA6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564DADA9-42A1-B59D-C8DB-4759D11A7C4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D50F599-0E97-0C3D-EBAB-060AC96B387A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68C5E1E3-5224-6647-1BB8-E13E52C191F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463C2B66-AF6C-3B86-DD99-6E420A26E334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531922A9-15FD-555C-9510-47278441B02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B20958D1-3B26-5D7F-DD37-9319C20044B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1C531949-2018-7A6F-7618-F145A021899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5E66B7E4-DE28-9C05-8BB9-F9A51D0D7C1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EB4849F6-CB85-BDB5-9F9C-E0249DCFB9A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E2E6DFEC-2C2E-4A91-DF5A-DD174C3C508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B41A69CD-8C3F-B920-BF4D-B1DF33FE491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5A296ACE-C1B9-E67D-B9DC-485CAA3F179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BA1E2413-A0C1-65BC-DD06-4188FA9AFD7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DE6B7A29-25E8-3A3A-7CDA-B638FA01AE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85E01FA5-AA78-5C34-6BFE-F9F9D2225DE9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733D6454-BDB8-8DF9-95DF-30F0EC72C2B4}"/>
              </a:ext>
            </a:extLst>
          </p:cNvPr>
          <p:cNvSpPr txBox="1">
            <a:spLocks/>
          </p:cNvSpPr>
          <p:nvPr/>
        </p:nvSpPr>
        <p:spPr>
          <a:xfrm>
            <a:off x="599861" y="112273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black"/>
                </a:solidFill>
                <a:latin typeface="Calibri"/>
                <a:cs typeface="Poppins Bold" panose="020B0604020202020204" charset="0"/>
              </a:rPr>
              <a:t>3.     Universities make judgements based on whether you went to a College, Sixth Form, or Sixth Form College.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Poppins Bold" panose="020B0604020202020204" charset="0"/>
            </a:endParaRP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FBFA56FE-2091-5F01-99D8-03B4229FAC00}"/>
              </a:ext>
            </a:extLst>
          </p:cNvPr>
          <p:cNvSpPr txBox="1">
            <a:spLocks/>
          </p:cNvSpPr>
          <p:nvPr/>
        </p:nvSpPr>
        <p:spPr>
          <a:xfrm>
            <a:off x="2587003" y="3639263"/>
            <a:ext cx="9557083" cy="1993722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B4CECA2-3570-EADF-189D-E762A5CDA0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741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62"/>
    </mc:Choice>
    <mc:Fallback>
      <p:transition spd="slow" advTm="143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435BAE-DF48-644E-4563-D5D6AA370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55542193-0122-5B07-5AFD-54F5BAED19A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59559B4-F9A0-FCEC-94FD-DD51305B93A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01ECD56F-E86E-60DB-4F66-D8AC6149C20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3ECCE2F4-7265-CF7C-E993-35A024113086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3024A6FF-7686-2D9E-63B6-BDC12C7DBE0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020438A5-363B-CC58-C5B9-2E6F93F2BBA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30A52177-D6B3-D23D-11FA-052C7235CF6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955F1B2A-D337-B7B5-651F-490F0610924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3CB7EBB7-A6E2-94D6-B06D-2F69FC51B96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966D250E-729B-8DA0-B028-43AB28F29E5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E22C5490-5CA8-5604-48C3-401CC41924B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603E259B-367C-CBA3-346F-D1FAD11BD17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326C4D7A-288F-7213-C4F4-B7B08CB2E74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548DB170-95B4-AA0A-6604-51959E8A4A0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6FC750E0-563E-A33F-E3D5-DD0BB6A14248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6F3A75E1-F114-8D97-4C51-B160A9ED0BF1}"/>
              </a:ext>
            </a:extLst>
          </p:cNvPr>
          <p:cNvSpPr txBox="1">
            <a:spLocks/>
          </p:cNvSpPr>
          <p:nvPr/>
        </p:nvSpPr>
        <p:spPr>
          <a:xfrm>
            <a:off x="539703" y="1145763"/>
            <a:ext cx="10643056" cy="2669740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black"/>
                </a:solidFill>
                <a:latin typeface="Calibri"/>
                <a:cs typeface="Poppins Bold" panose="020B0604020202020204" charset="0"/>
              </a:rPr>
              <a:t>4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.	What course information can you find out on a College’s website?</a:t>
            </a:r>
            <a:b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Tick all that apply.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Poppins Bold" panose="020B0604020202020204" charset="0"/>
            </a:endParaRP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000C0CFA-8669-2FE7-DB84-3E39A0A03FF6}"/>
              </a:ext>
            </a:extLst>
          </p:cNvPr>
          <p:cNvSpPr txBox="1">
            <a:spLocks/>
          </p:cNvSpPr>
          <p:nvPr/>
        </p:nvSpPr>
        <p:spPr>
          <a:xfrm>
            <a:off x="656374" y="3099591"/>
            <a:ext cx="11255829" cy="3643090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Entry requirements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</a:t>
            </a: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teacher is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Progression routes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it’s assessed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you’ll study</a:t>
            </a:r>
            <a:endParaRPr lang="en-GB" sz="3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day it’s taught</a:t>
            </a:r>
            <a:endParaRPr lang="en-GB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B07A103E-69A1-A81D-5D9E-58F672C085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64006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754"/>
    </mc:Choice>
    <mc:Fallback>
      <p:transition spd="slow" advTm="26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A19346-E1CC-2AF7-86A9-C4E75618C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66E35AFF-AA8F-2C00-8C64-669864FA174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8C34048-5DDE-FA36-2B64-2EF2892502A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BA05D326-7CD2-31EC-3F96-64FCF88ECF9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8C5EEA92-9C8C-E64C-4501-3C6822DF809E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8452E6F1-D085-D121-45DC-7164027672C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E0976F80-D58A-BEF8-442F-1F6B0217E5C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46E97421-3F36-D8A5-7E5B-BD13AC0320B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976E09FB-5DB5-D15A-ACD3-5495D984F70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846777A7-390B-E30A-AF47-AF53FC6EB6F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424F4AFF-12A7-BBBE-3E66-82A932A442D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4008C672-4B1B-E55F-6F7B-EFB6D9D361A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AF29A703-F963-0C6A-BD58-54BE2603761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1D5DF08D-2CC7-68CA-B0A7-62593D8B411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F966D843-693D-26DA-44BC-0B3A6124CE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0D529EAA-2553-DC73-9F75-1005691EED3B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7790AA23-0A78-1925-E0CF-C3AEBC34398E}"/>
              </a:ext>
            </a:extLst>
          </p:cNvPr>
          <p:cNvSpPr txBox="1">
            <a:spLocks/>
          </p:cNvSpPr>
          <p:nvPr/>
        </p:nvSpPr>
        <p:spPr>
          <a:xfrm>
            <a:off x="599861" y="597699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5.	What is a personal statement?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30F7265C-FB74-2775-2717-3920A9368B6C}"/>
              </a:ext>
            </a:extLst>
          </p:cNvPr>
          <p:cNvSpPr txBox="1">
            <a:spLocks/>
          </p:cNvSpPr>
          <p:nvPr/>
        </p:nvSpPr>
        <p:spPr>
          <a:xfrm>
            <a:off x="279797" y="2846291"/>
            <a:ext cx="11632406" cy="3771802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essay about any topic that’s personal to you</a:t>
            </a: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exam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assess your reading and writing ability</a:t>
            </a: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lang="en-GB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essay stating why you would be happy at any college</a:t>
            </a: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lang="en-GB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lang="en-GB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essay stating why you want to go to a specific college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why they should accept you.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FBDF2D22-952A-CBD9-28F8-1071D589EF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06343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564"/>
    </mc:Choice>
    <mc:Fallback>
      <p:transition spd="slow" advTm="265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9C48BC-57EC-401E-A0A9-256302021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780F002-6FEC-A321-5D31-3A5B159C07E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20436AA-0424-B548-C2EE-6C292E96D35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8F32CD7E-F8C1-131F-0057-74CD5069B8F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0DF41A1E-0FD9-23E3-511A-EB64DAB86E4A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64A262FC-FB45-2EE5-CD55-CF85478BCCE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195EA687-C8C9-5F21-A104-F6149096A5D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456F0155-7A9F-4068-554F-9E1DBF4B154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BCC5BCA0-1F84-724A-57BC-9F6BD8BEF45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EF3DF69D-5DF0-183E-AC43-1410574D354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E2430584-A702-7062-3470-C145EA8AD23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E2482AAF-52CA-07D4-59F2-6080E66D98A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D34907FC-370C-4C0F-FB48-A6D4E43AC08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08F71512-1942-49AC-E2CF-DC819C97FD2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1BEB376F-0783-3712-C07C-805C1AE6826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C3073739-4A35-5C5D-D426-06831CDF86FB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15F4DE1E-F735-DD9A-F2B0-60AB61899884}"/>
              </a:ext>
            </a:extLst>
          </p:cNvPr>
          <p:cNvSpPr txBox="1">
            <a:spLocks/>
          </p:cNvSpPr>
          <p:nvPr/>
        </p:nvSpPr>
        <p:spPr>
          <a:xfrm>
            <a:off x="623923" y="1041522"/>
            <a:ext cx="10643056" cy="2674215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black"/>
                </a:solidFill>
                <a:latin typeface="Calibri"/>
                <a:cs typeface="Poppins Bold" panose="020B0604020202020204" charset="0"/>
              </a:rPr>
              <a:t>6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.	What </a:t>
            </a:r>
            <a:r>
              <a:rPr lang="en-GB" sz="3600" b="1" dirty="0">
                <a:solidFill>
                  <a:prstClr val="black"/>
                </a:solidFill>
                <a:latin typeface="Calibri"/>
                <a:cs typeface="Poppins Bold" panose="020B0604020202020204" charset="0"/>
              </a:rPr>
              <a:t>does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 Higher Education refer to?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2F1E3126-8888-5D1E-F11B-76AEB925C02F}"/>
              </a:ext>
            </a:extLst>
          </p:cNvPr>
          <p:cNvSpPr txBox="1">
            <a:spLocks/>
          </p:cNvSpPr>
          <p:nvPr/>
        </p:nvSpPr>
        <p:spPr>
          <a:xfrm>
            <a:off x="534699" y="3158792"/>
            <a:ext cx="11122601" cy="2523067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studies after GCSE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studies level 4 and above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Studying difficult courses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5149335-F29A-7F34-89E1-74C2AD3BA0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29804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65"/>
    </mc:Choice>
    <mc:Fallback>
      <p:transition spd="slow" advTm="20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2CBB0-9BC4-EE18-BCA5-A8B2FA93F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9F476B6B-F2F9-532A-B30B-BB90AB60D7B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087B336-43D2-F86A-2A95-40AD59955DA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A82A9F32-6040-A8AC-3F7B-121E0311EAD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22A9DF39-995C-0D3D-37AB-46D12F954932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FF339916-557D-93C5-857D-5451BE12A97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DDD87A47-8819-40D1-6E76-948F68C792C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F825A356-64A9-E70F-6F08-F9A0020902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D48068F4-3BB1-412B-15CB-F60D9E389D0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C386953D-EF24-7BB0-AC4E-88A5C93F2F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429343A3-BFE5-736D-AB7A-40E46F9D63E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FD84E1C0-8FFF-EA86-A854-754B0CD8058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05777719-EE08-5926-64FB-884A0F2B64C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15BC153F-B0EC-A925-0633-162A73655F2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D22614CE-71C7-D4D3-B55D-31FBF416EED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F236C03E-CA3C-F1B4-D01E-D9934BB6F974}"/>
              </a:ext>
            </a:extLst>
          </p:cNvPr>
          <p:cNvSpPr txBox="1">
            <a:spLocks/>
          </p:cNvSpPr>
          <p:nvPr/>
        </p:nvSpPr>
        <p:spPr>
          <a:xfrm>
            <a:off x="399540" y="2902521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Answers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2E347AA-59C4-C9A8-3AE9-C83CE802F5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3695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9"/>
    </mc:Choice>
    <mc:Fallback>
      <p:transition spd="slow" advTm="4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88F2E5-B357-B4C8-9DE4-6B359C54B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D1E0F9E3-3E3C-218D-7DC2-7AD4C8A3F2C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C050BB3-E62B-66BC-E482-03E98065719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FDA9ADAA-F018-EA35-9E76-5F146BC8F53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E6DBC172-F1B5-A303-80F4-DA0EE592C49A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79DC5E18-7832-F776-C6ED-34FCEAA6939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8E392419-FE64-6957-2883-A286E6A9AF6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D3E181DC-6C47-C955-C7EB-439B538D740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C6D59F43-8C53-ADCF-DEC4-9F07BB89C04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C0914D28-6830-E304-4032-C6EEAFED5BD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9E567B91-73E6-0F43-CA84-7D84E17F2B0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477320EB-DC7F-BBF3-03BB-18F35EF11D8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A2B53633-DFDE-89B4-6051-80E5BB2A70D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8C7FD341-97DF-5352-7BAF-08DCC03A001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571FFB8A-B64F-DE04-191E-2B40E90121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556FF352-9100-B475-F6DF-C7BA931DEE74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6D971567-62A8-2BFC-FB57-D0E21840A603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1.	Which of the following is NOT a level 3 qualification?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24FCEFB4-B4D5-13CA-2EC0-2277B5757696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A-Level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T-Level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GCSE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BTEC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4AB51A5-05C2-AEB2-7991-1CCB285F42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75784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54"/>
    </mc:Choice>
    <mc:Fallback>
      <p:transition spd="slow" advTm="113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9077BF-BF16-3CDA-8B1B-F823B8045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5586FA41-BCFB-EE57-021A-BA98FC74AE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31E78A7-5A34-539F-9C2A-F1D363E540F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9F3D8DB5-A42D-741B-BD12-CD759F8CFC4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DB1BA8E4-FE2E-AA4B-F8F5-14C30CF6B272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82004731-37BB-6FDC-8C1D-1015DB47443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AB60CA04-CD5A-BEEF-A04A-58CE5900C39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9ECB22C6-18A8-9066-182D-6253B9A1540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E5A6552C-DCDE-C46F-22B3-74F8391E0E8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D37DA4F0-5CFF-08A3-7FA6-8F641A50F59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1B5ACFD7-0CEA-A21E-C3D7-9298E8713A3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DE7DC70A-EDE2-DA5B-B079-7F810DCA179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35EAC194-CD31-32FB-D48B-126408C97EF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40363BCD-B28F-F868-03CB-86DD1A7F73A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8EC5D7ED-A26A-FDFA-3294-59A5DFA6950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1736D113-DBE3-7C16-451F-852DF7BF6F0B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382C041A-C34F-1FEC-0FE5-01E3D6C4EE54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black"/>
                </a:solidFill>
                <a:latin typeface="Calibri"/>
                <a:cs typeface="Poppins Bold" panose="020B0604020202020204" charset="0"/>
              </a:rPr>
              <a:t>2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.	Which qualification features a 45-day work placement? 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0B8C5C8E-26FC-D34A-C2D6-B6E725FEF9F8}"/>
              </a:ext>
            </a:extLst>
          </p:cNvPr>
          <p:cNvSpPr txBox="1">
            <a:spLocks/>
          </p:cNvSpPr>
          <p:nvPr/>
        </p:nvSpPr>
        <p:spPr>
          <a:xfrm>
            <a:off x="1054733" y="3083604"/>
            <a:ext cx="10388202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T-Level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A-Level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Undergraduate Degree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BTEC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7C7CCD8-FD7F-40FD-2FAD-4BEE598EB6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81670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42"/>
    </mc:Choice>
    <mc:Fallback>
      <p:transition spd="slow" advTm="6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A6CE8E-BAA4-0DE5-6A2A-178862A7C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A2B7F898-20CC-8D5A-4637-7A5B7FA0500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46679EE-57D7-BFCE-CA02-71DF845B0FE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3AD4DA13-660D-E73F-7B41-04FC40FF0BE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68A83786-B4D2-DFEB-195D-CBFB127A45B0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F6B7F2E9-F035-42B7-80D0-78899A848A3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F358AA65-A398-EBC9-CCA2-290C5CC1217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009EE70B-1BF0-5DD2-FE6A-B212B80C183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EC33E345-DFEA-A637-4760-4435EEFCB0E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64E34E96-87E6-3D2F-C087-83A4C4D8AF7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7E55416F-4A7B-AB96-4E26-90C4993FD93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0BF2B2D-4704-D65F-4CEF-3F3D614ADB9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566FFED9-B62A-1043-74C5-5C980179289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2E963515-EAD7-1BED-639B-34F5174D52F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F0749F92-BC6F-31E3-3AB5-D46A721E1D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855E3A91-6591-D504-9B50-6B506F16BB62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212A19CB-0015-8AEE-EA29-26FBA6950F52}"/>
              </a:ext>
            </a:extLst>
          </p:cNvPr>
          <p:cNvSpPr txBox="1">
            <a:spLocks/>
          </p:cNvSpPr>
          <p:nvPr/>
        </p:nvSpPr>
        <p:spPr>
          <a:xfrm>
            <a:off x="599861" y="112273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black"/>
                </a:solidFill>
                <a:latin typeface="Calibri"/>
                <a:cs typeface="Poppins Bold" panose="020B0604020202020204" charset="0"/>
              </a:rPr>
              <a:t>3.     Universities make judgements based on whether you went to a College, Sixth Form, or Sixth Form College.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Poppins Bold" panose="020B0604020202020204" charset="0"/>
            </a:endParaRP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1A13AC6C-F73D-2F4F-5BA1-90D245A7D061}"/>
              </a:ext>
            </a:extLst>
          </p:cNvPr>
          <p:cNvSpPr txBox="1">
            <a:spLocks/>
          </p:cNvSpPr>
          <p:nvPr/>
        </p:nvSpPr>
        <p:spPr>
          <a:xfrm>
            <a:off x="2587003" y="3639263"/>
            <a:ext cx="9557083" cy="1993722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FF6C39FD-CB4E-3548-10ED-0E24020ED8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42913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52"/>
    </mc:Choice>
    <mc:Fallback>
      <p:transition spd="slow" advTm="11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2706E1-25AC-953B-D69C-501148AA8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36BDEE57-D91C-EC76-90A6-ACB2E4C85FB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59D3120-C222-ECA7-4142-C4427207A60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5498D4D4-B45D-562C-4A86-E8B32279D91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1618820F-2BB7-3FAB-FEA3-8A79B455ABD0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899A0649-2258-901C-EC96-76BF2EC57DE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6C6C40C5-D578-0FFF-7A99-95F984CB787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D6D505BD-9C70-74DD-931B-1E56301093C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E229C03A-4E54-4677-76DE-6DD8401FDA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B595E6DD-B6A4-AC83-289E-BAB91A467C4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4E38B6AB-1A21-8C6E-FE2B-A3A48C6936C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1216A1BF-EA26-70EF-8082-416F893E35F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C07A46B4-215D-DAD0-3A90-FFAE45613EF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EF51D62B-DD33-D363-2F4B-940EA992F66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9D1D1A73-CB0C-ABF6-3ED8-0D73E248423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5E8F9518-A093-09DD-4413-560A1EC2B057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BFDA474C-5021-09EE-9031-8154C2EB42AD}"/>
              </a:ext>
            </a:extLst>
          </p:cNvPr>
          <p:cNvSpPr txBox="1">
            <a:spLocks/>
          </p:cNvSpPr>
          <p:nvPr/>
        </p:nvSpPr>
        <p:spPr>
          <a:xfrm>
            <a:off x="539703" y="1145763"/>
            <a:ext cx="10643056" cy="2669740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black"/>
                </a:solidFill>
                <a:latin typeface="Calibri"/>
                <a:cs typeface="Poppins Bold" panose="020B0604020202020204" charset="0"/>
              </a:rPr>
              <a:t>4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.	What course information can you find out on a College’s website?</a:t>
            </a:r>
            <a:b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Tick all that apply.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Poppins Bold" panose="020B0604020202020204" charset="0"/>
            </a:endParaRP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EEB13AB9-06C6-4609-223E-57694CDEC6F4}"/>
              </a:ext>
            </a:extLst>
          </p:cNvPr>
          <p:cNvSpPr txBox="1">
            <a:spLocks/>
          </p:cNvSpPr>
          <p:nvPr/>
        </p:nvSpPr>
        <p:spPr>
          <a:xfrm>
            <a:off x="656374" y="3099591"/>
            <a:ext cx="11255829" cy="3643090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Entry requirements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</a:t>
            </a: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teacher is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Progression routes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it’s assessed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you’ll study</a:t>
            </a:r>
            <a:endParaRPr lang="en-GB" sz="36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day it’s taught</a:t>
            </a:r>
            <a:endParaRPr lang="en-GB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43B4A53-DB3C-3CE3-D486-88518EEAB7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05404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898"/>
    </mc:Choice>
    <mc:Fallback>
      <p:transition spd="slow" advTm="128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BE7EA5-5832-8D37-C678-F8D7242C1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C3011772-894A-C673-C01D-CF3553535E2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8D42797-8FCE-D1A8-814B-5D4AB214E97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21A9AD76-4150-EFFC-D1C7-8F7486FEFF5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788F6206-A2FD-D1F7-327F-BCC3B42282F8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07DA8FF-5CEE-4A67-3371-4D618465558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3888E0F9-D293-CFE0-7427-8979FEBE320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7EF4CE75-B1E7-0888-8F27-F011EEEDDEC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4BD1F4EC-6D55-6011-8D91-20DBAD74B4B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17695751-B644-2607-13C1-247A6868FCB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15F1C43B-6A67-9602-83F3-ADB052A6C23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9A1F6D8-5485-608D-A1AD-248DFCC758B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C7DD982D-13E1-4D3A-6090-145AC3C75AC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FD3D7EF0-57BC-8DAA-704E-2188B57F90C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5285062C-C72F-04EE-2A42-C087423F437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7FEFDD4-945D-9739-FBB2-6924C87B8491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E29D21FD-E46A-1F0A-7E72-352CE8D4C6F9}"/>
              </a:ext>
            </a:extLst>
          </p:cNvPr>
          <p:cNvSpPr txBox="1">
            <a:spLocks/>
          </p:cNvSpPr>
          <p:nvPr/>
        </p:nvSpPr>
        <p:spPr>
          <a:xfrm>
            <a:off x="599861" y="597699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5.	What is a personal statement?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32EFF748-EB05-2BB3-6E03-F5235A3B92CA}"/>
              </a:ext>
            </a:extLst>
          </p:cNvPr>
          <p:cNvSpPr txBox="1">
            <a:spLocks/>
          </p:cNvSpPr>
          <p:nvPr/>
        </p:nvSpPr>
        <p:spPr>
          <a:xfrm>
            <a:off x="279797" y="2846291"/>
            <a:ext cx="11632406" cy="3771802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essay about any topic that’s personal to you</a:t>
            </a: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exam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assess your reading and writing ability</a:t>
            </a: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lang="en-GB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essay stating why you would be happy at any college</a:t>
            </a: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lang="en-GB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lang="en-GB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essay stating why you want to go to a specific college</a:t>
            </a:r>
            <a:r>
              <a:rPr lang="en-GB" sz="28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why they should accept you.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ABE31F5-C1B0-400A-DB50-AFF406FB24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1003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23"/>
    </mc:Choice>
    <mc:Fallback>
      <p:transition spd="slow" advTm="15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E5B8BE-12AB-8BE5-47F2-01B3542FC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CA32310-0642-5177-5522-F81CAFA3E83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E2DEEDF-78CB-4D54-5320-C068395788F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5552196E-BB5F-CD4B-F402-21659090E71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E968A752-2C70-821C-44B5-EA3A39808699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48D4EA98-AE35-8A13-5A9A-460BDBA52143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63D1FAB8-A1C6-9439-7CBA-94203716B1A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3337E29E-6FA0-8022-51F3-9654325515E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2125493F-DE47-35B8-157F-852A8B504D3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C93B4539-5A2D-D78E-7FA4-A3087A84491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D3796B97-9768-5DD1-5F95-D7E6E01CA10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CD4FD95F-E729-06C4-CFC8-5459B9C0B3A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F5148822-9063-D9DE-2EB6-88AA4DE5258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6DABF635-1D6D-110A-A169-415F8008062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CB3543EA-D908-C3C2-C67D-C2CBC7EB405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B5AC367-016E-EA7A-A388-CA1D823FAE41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43E6A633-D309-3152-39B1-C296700032B5}"/>
              </a:ext>
            </a:extLst>
          </p:cNvPr>
          <p:cNvSpPr txBox="1">
            <a:spLocks/>
          </p:cNvSpPr>
          <p:nvPr/>
        </p:nvSpPr>
        <p:spPr>
          <a:xfrm>
            <a:off x="623923" y="1041522"/>
            <a:ext cx="10643056" cy="2674215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prstClr val="black"/>
                </a:solidFill>
                <a:latin typeface="Calibri"/>
                <a:cs typeface="Poppins Bold" panose="020B0604020202020204" charset="0"/>
              </a:rPr>
              <a:t>6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.	What </a:t>
            </a:r>
            <a:r>
              <a:rPr lang="en-GB" sz="3600" b="1" dirty="0">
                <a:solidFill>
                  <a:prstClr val="black"/>
                </a:solidFill>
                <a:latin typeface="Calibri"/>
                <a:cs typeface="Poppins Bold" panose="020B0604020202020204" charset="0"/>
              </a:rPr>
              <a:t>does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 Higher Education refer to?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9A447FFF-9BD3-BB8D-65B0-F7BBF77C521D}"/>
              </a:ext>
            </a:extLst>
          </p:cNvPr>
          <p:cNvSpPr txBox="1">
            <a:spLocks/>
          </p:cNvSpPr>
          <p:nvPr/>
        </p:nvSpPr>
        <p:spPr>
          <a:xfrm>
            <a:off x="534699" y="3158792"/>
            <a:ext cx="11122601" cy="2523067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studies after GCSE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studies level 4 and above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Studying difficult courses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56EDB6B-7343-6836-A1BD-4C4E45BBAC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89012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83"/>
    </mc:Choice>
    <mc:Fallback>
      <p:transition spd="slow" advTm="8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686B1E-10F3-484C-1E98-9576A79DB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B7A2781C-172F-6FEE-2C95-25DD5D54EAF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3FD2F9C-A390-A5C1-F4DE-883678A459B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10D20177-94CA-4654-C36B-4FD782C69C0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D2D727B6-0DCE-DB45-5E10-21BAEC53BF4C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2DF6FD5-B4C3-C064-7020-E9013DB84CD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1E16D323-800B-5026-303A-CCF404AED7A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6C5F7723-D7EA-F77B-97BD-662F71CAE54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909D3863-B7CF-7EFF-CC06-D9F2C496786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5468AEAB-1A07-46D6-C571-8932188FEBA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A9A5CA90-6443-69D4-58B1-81E54DB1319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4B436BE3-0A77-548A-4214-A95A2A80192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B8FC39AC-A40B-E802-2656-D49FB9BE846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3AA916D0-BA6C-AB33-B929-82BFA1B15C8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6C3DED04-291A-ABB7-BA99-3A8B911F2BE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D2897AE-682E-81CB-B1C0-7FBB9202B440}"/>
              </a:ext>
            </a:extLst>
          </p:cNvPr>
          <p:cNvSpPr txBox="1">
            <a:spLocks/>
          </p:cNvSpPr>
          <p:nvPr/>
        </p:nvSpPr>
        <p:spPr>
          <a:xfrm>
            <a:off x="399540" y="2902521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Well Done!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877F7E1-B5E7-153F-C28E-E7D6236F84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6515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82"/>
    </mc:Choice>
    <mc:Fallback>
      <p:transition spd="slow" advTm="3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572</Words>
  <Application>Microsoft Office PowerPoint</Application>
  <PresentationFormat>Widescreen</PresentationFormat>
  <Paragraphs>110</Paragraphs>
  <Slides>15</Slides>
  <Notes>15</Notes>
  <HiddenSlides>0</HiddenSlides>
  <MMClips>15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Arial</vt:lpstr>
      <vt:lpstr>Calibri</vt:lpstr>
      <vt:lpstr>Pacifico</vt:lpstr>
      <vt:lpstr>Poppins 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Winchester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Tahlia Carr</dc:creator>
  <cp:lastModifiedBy>Katy Bevan</cp:lastModifiedBy>
  <cp:revision>5</cp:revision>
  <dcterms:created xsi:type="dcterms:W3CDTF">2026-08-20T07:39:09Z</dcterms:created>
  <dcterms:modified xsi:type="dcterms:W3CDTF">2026-09-29T14:23:43Z</dcterms:modified>
</cp:coreProperties>
</file>