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  <p:sldMasterId id="2147483687" r:id="rId5"/>
    <p:sldMasterId id="2147483736" r:id="rId6"/>
    <p:sldMasterId id="2147483758" r:id="rId7"/>
    <p:sldMasterId id="2147483770" r:id="rId8"/>
  </p:sldMasterIdLst>
  <p:notesMasterIdLst>
    <p:notesMasterId r:id="rId33"/>
  </p:notesMasterIdLst>
  <p:sldIdLst>
    <p:sldId id="969" r:id="rId9"/>
    <p:sldId id="348" r:id="rId10"/>
    <p:sldId id="985" r:id="rId11"/>
    <p:sldId id="915" r:id="rId12"/>
    <p:sldId id="1045" r:id="rId13"/>
    <p:sldId id="1041" r:id="rId14"/>
    <p:sldId id="538" r:id="rId15"/>
    <p:sldId id="1067" r:id="rId16"/>
    <p:sldId id="1068" r:id="rId17"/>
    <p:sldId id="1069" r:id="rId18"/>
    <p:sldId id="1070" r:id="rId19"/>
    <p:sldId id="1037" r:id="rId20"/>
    <p:sldId id="1098" r:id="rId21"/>
    <p:sldId id="1099" r:id="rId22"/>
    <p:sldId id="923" r:id="rId23"/>
    <p:sldId id="916" r:id="rId24"/>
    <p:sldId id="1048" r:id="rId25"/>
    <p:sldId id="1038" r:id="rId26"/>
    <p:sldId id="1095" r:id="rId27"/>
    <p:sldId id="1097" r:id="rId28"/>
    <p:sldId id="1100" r:id="rId29"/>
    <p:sldId id="478" r:id="rId30"/>
    <p:sldId id="1066" r:id="rId31"/>
    <p:sldId id="905" r:id="rId3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BBCA51-2E2C-D7B3-E988-9D5098FBE11A}" name="Agnes Harper" initials="AH" userId="S::agnes.harper@solent.ac.uk::26e43fa0-1164-4d28-bc7e-d892f4e10d9a" providerId="AD"/>
  <p188:author id="{260D1B67-4C13-6B0E-0372-59CC024EA66C}" name="Elizabeth Hartless" initials="EH" userId="S::ehartless@aub.ac.uk::59fe5152-1c9f-4b22-a020-2503a243bde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Harry.Gibbs" initials="H" lastIdx="1" clrIdx="0"/>
  <p:cmAuthor id="4" name="Rosie Pham" initials="RP" lastIdx="64" clrIdx="1">
    <p:extLst>
      <p:ext uri="{19B8F6BF-5375-455C-9EA6-DF929625EA0E}">
        <p15:presenceInfo xmlns:p15="http://schemas.microsoft.com/office/powerpoint/2012/main" userId="S::rosie.pham@solent.ac.uk::95ec66ea-c88b-49ca-9841-b4d0da71d821" providerId="AD"/>
      </p:ext>
    </p:extLst>
  </p:cmAuthor>
  <p:cmAuthor id="5" name="Emily Flores" initials="EF" lastIdx="70" clrIdx="2">
    <p:extLst>
      <p:ext uri="{19B8F6BF-5375-455C-9EA6-DF929625EA0E}">
        <p15:presenceInfo xmlns:p15="http://schemas.microsoft.com/office/powerpoint/2012/main" userId="S::emily.flores@solent.ac.uk::d66791b0-1950-46d6-bff5-eb53070eea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A21"/>
    <a:srgbClr val="C22A62"/>
    <a:srgbClr val="8C58F2"/>
    <a:srgbClr val="8851F6"/>
    <a:srgbClr val="F38646"/>
    <a:srgbClr val="00CC00"/>
    <a:srgbClr val="15FF7F"/>
    <a:srgbClr val="F05E40"/>
    <a:srgbClr val="FFFFFF"/>
    <a:srgbClr val="00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689645-54C6-4ACB-AF64-0002EB241EBF}" v="6" dt="2026-08-25T12:59:28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4576" autoAdjust="0"/>
  </p:normalViewPr>
  <p:slideViewPr>
    <p:cSldViewPr snapToGrid="0" snapToObjects="1">
      <p:cViewPr varScale="1">
        <p:scale>
          <a:sx n="80" d="100"/>
          <a:sy n="80" d="100"/>
        </p:scale>
        <p:origin x="1020" y="114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-9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6/11/relationships/changesInfo" Target="changesInfos/changesInfo1.xml"/><Relationship Id="rId21" Type="http://schemas.openxmlformats.org/officeDocument/2006/relationships/slide" Target="slides/slide13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hlia Carr" userId="fd976c85-31c0-4d47-ac3f-d14b3eaaddb5" providerId="ADAL" clId="{79BD88BC-C763-43C0-A5B9-DC61AED3AD7D}"/>
    <pc:docChg chg="undo custSel modSld delMainMaster">
      <pc:chgData name="Tahlia Carr" userId="fd976c85-31c0-4d47-ac3f-d14b3eaaddb5" providerId="ADAL" clId="{79BD88BC-C763-43C0-A5B9-DC61AED3AD7D}" dt="2026-08-25T14:39:23.089" v="637" actId="113"/>
      <pc:docMkLst>
        <pc:docMk/>
      </pc:docMkLst>
      <pc:sldChg chg="mod modClrScheme chgLayout">
        <pc:chgData name="Tahlia Carr" userId="fd976c85-31c0-4d47-ac3f-d14b3eaaddb5" providerId="ADAL" clId="{79BD88BC-C763-43C0-A5B9-DC61AED3AD7D}" dt="2026-08-25T12:32:32.423" v="3"/>
        <pc:sldMkLst>
          <pc:docMk/>
          <pc:sldMk cId="698671645" sldId="985"/>
        </pc:sldMkLst>
      </pc:sldChg>
      <pc:sldChg chg="addSp delSp modSp mod">
        <pc:chgData name="Tahlia Carr" userId="fd976c85-31c0-4d47-ac3f-d14b3eaaddb5" providerId="ADAL" clId="{79BD88BC-C763-43C0-A5B9-DC61AED3AD7D}" dt="2026-08-25T12:34:02.589" v="14" actId="1076"/>
        <pc:sldMkLst>
          <pc:docMk/>
          <pc:sldMk cId="2791657349" sldId="1037"/>
        </pc:sldMkLst>
        <pc:grpChg chg="del">
          <ac:chgData name="Tahlia Carr" userId="fd976c85-31c0-4d47-ac3f-d14b3eaaddb5" providerId="ADAL" clId="{79BD88BC-C763-43C0-A5B9-DC61AED3AD7D}" dt="2026-08-25T12:33:17.720" v="10" actId="478"/>
          <ac:grpSpMkLst>
            <pc:docMk/>
            <pc:sldMk cId="2791657349" sldId="1037"/>
            <ac:grpSpMk id="18" creationId="{0DD55CCF-6205-F5AE-9AD1-45409C6C300F}"/>
          </ac:grpSpMkLst>
        </pc:grpChg>
        <pc:picChg chg="add mod modCrop">
          <ac:chgData name="Tahlia Carr" userId="fd976c85-31c0-4d47-ac3f-d14b3eaaddb5" providerId="ADAL" clId="{79BD88BC-C763-43C0-A5B9-DC61AED3AD7D}" dt="2026-08-25T12:34:02.589" v="14" actId="1076"/>
          <ac:picMkLst>
            <pc:docMk/>
            <pc:sldMk cId="2791657349" sldId="1037"/>
            <ac:picMk id="3" creationId="{391E6D37-0D5A-CF8E-2694-4C85E0316EB3}"/>
          </ac:picMkLst>
        </pc:picChg>
      </pc:sldChg>
      <pc:sldChg chg="addSp delSp modSp mod setBg">
        <pc:chgData name="Tahlia Carr" userId="fd976c85-31c0-4d47-ac3f-d14b3eaaddb5" providerId="ADAL" clId="{79BD88BC-C763-43C0-A5B9-DC61AED3AD7D}" dt="2026-08-25T12:57:23.219" v="242" actId="20577"/>
        <pc:sldMkLst>
          <pc:docMk/>
          <pc:sldMk cId="2592125180" sldId="1044"/>
        </pc:sldMkLst>
        <pc:spChg chg="mod">
          <ac:chgData name="Tahlia Carr" userId="fd976c85-31c0-4d47-ac3f-d14b3eaaddb5" providerId="ADAL" clId="{79BD88BC-C763-43C0-A5B9-DC61AED3AD7D}" dt="2026-08-25T12:45:40.271" v="26" actId="208"/>
          <ac:spMkLst>
            <pc:docMk/>
            <pc:sldMk cId="2592125180" sldId="1044"/>
            <ac:spMk id="15" creationId="{97F46C7F-1AA1-1A9E-0071-A87339A004EE}"/>
          </ac:spMkLst>
        </pc:spChg>
        <pc:spChg chg="mod">
          <ac:chgData name="Tahlia Carr" userId="fd976c85-31c0-4d47-ac3f-d14b3eaaddb5" providerId="ADAL" clId="{79BD88BC-C763-43C0-A5B9-DC61AED3AD7D}" dt="2026-08-25T12:57:23.219" v="242" actId="20577"/>
          <ac:spMkLst>
            <pc:docMk/>
            <pc:sldMk cId="2592125180" sldId="1044"/>
            <ac:spMk id="19" creationId="{E2335E35-0EED-DB5E-ED88-EF723A478CC4}"/>
          </ac:spMkLst>
        </pc:spChg>
        <pc:picChg chg="add mod modCrop">
          <ac:chgData name="Tahlia Carr" userId="fd976c85-31c0-4d47-ac3f-d14b3eaaddb5" providerId="ADAL" clId="{79BD88BC-C763-43C0-A5B9-DC61AED3AD7D}" dt="2026-08-25T12:55:19.097" v="203" actId="14100"/>
          <ac:picMkLst>
            <pc:docMk/>
            <pc:sldMk cId="2592125180" sldId="1044"/>
            <ac:picMk id="14" creationId="{B354A517-ED2D-8DA4-E7DA-0067982CDA9C}"/>
          </ac:picMkLst>
        </pc:picChg>
        <pc:picChg chg="add mod">
          <ac:chgData name="Tahlia Carr" userId="fd976c85-31c0-4d47-ac3f-d14b3eaaddb5" providerId="ADAL" clId="{79BD88BC-C763-43C0-A5B9-DC61AED3AD7D}" dt="2026-08-25T12:55:23.302" v="204" actId="14100"/>
          <ac:picMkLst>
            <pc:docMk/>
            <pc:sldMk cId="2592125180" sldId="1044"/>
            <ac:picMk id="17" creationId="{6AFEB678-AA69-9A12-BE5E-8F9B330E0F3B}"/>
          </ac:picMkLst>
        </pc:picChg>
        <pc:picChg chg="del">
          <ac:chgData name="Tahlia Carr" userId="fd976c85-31c0-4d47-ac3f-d14b3eaaddb5" providerId="ADAL" clId="{79BD88BC-C763-43C0-A5B9-DC61AED3AD7D}" dt="2026-08-25T12:44:03.403" v="15" actId="478"/>
          <ac:picMkLst>
            <pc:docMk/>
            <pc:sldMk cId="2592125180" sldId="1044"/>
            <ac:picMk id="22" creationId="{34203FDF-F60D-F129-6387-DFBDFAC979CB}"/>
          </ac:picMkLst>
        </pc:picChg>
        <pc:picChg chg="del">
          <ac:chgData name="Tahlia Carr" userId="fd976c85-31c0-4d47-ac3f-d14b3eaaddb5" providerId="ADAL" clId="{79BD88BC-C763-43C0-A5B9-DC61AED3AD7D}" dt="2026-08-25T12:48:50.222" v="44" actId="478"/>
          <ac:picMkLst>
            <pc:docMk/>
            <pc:sldMk cId="2592125180" sldId="1044"/>
            <ac:picMk id="31" creationId="{C409988D-00B0-B22E-6620-CF5D91131754}"/>
          </ac:picMkLst>
        </pc:picChg>
      </pc:sldChg>
      <pc:sldChg chg="addSp delSp modSp mod setBg">
        <pc:chgData name="Tahlia Carr" userId="fd976c85-31c0-4d47-ac3f-d14b3eaaddb5" providerId="ADAL" clId="{79BD88BC-C763-43C0-A5B9-DC61AED3AD7D}" dt="2026-08-25T13:01:43.287" v="432" actId="20577"/>
        <pc:sldMkLst>
          <pc:docMk/>
          <pc:sldMk cId="1730204692" sldId="1054"/>
        </pc:sldMkLst>
        <pc:spChg chg="mod">
          <ac:chgData name="Tahlia Carr" userId="fd976c85-31c0-4d47-ac3f-d14b3eaaddb5" providerId="ADAL" clId="{79BD88BC-C763-43C0-A5B9-DC61AED3AD7D}" dt="2026-08-25T12:54:37.172" v="200" actId="20577"/>
          <ac:spMkLst>
            <pc:docMk/>
            <pc:sldMk cId="1730204692" sldId="1054"/>
            <ac:spMk id="13" creationId="{4F03E16B-3335-2572-5A21-BC96C32BA2F8}"/>
          </ac:spMkLst>
        </pc:spChg>
        <pc:spChg chg="mod">
          <ac:chgData name="Tahlia Carr" userId="fd976c85-31c0-4d47-ac3f-d14b3eaaddb5" providerId="ADAL" clId="{79BD88BC-C763-43C0-A5B9-DC61AED3AD7D}" dt="2026-08-25T13:01:43.287" v="432" actId="20577"/>
          <ac:spMkLst>
            <pc:docMk/>
            <pc:sldMk cId="1730204692" sldId="1054"/>
            <ac:spMk id="14" creationId="{00D30F63-DB44-E732-09C9-FE6A6C87A9EC}"/>
          </ac:spMkLst>
        </pc:spChg>
        <pc:picChg chg="del mod">
          <ac:chgData name="Tahlia Carr" userId="fd976c85-31c0-4d47-ac3f-d14b3eaaddb5" providerId="ADAL" clId="{79BD88BC-C763-43C0-A5B9-DC61AED3AD7D}" dt="2026-08-25T12:58:30.329" v="251" actId="478"/>
          <ac:picMkLst>
            <pc:docMk/>
            <pc:sldMk cId="1730204692" sldId="1054"/>
            <ac:picMk id="15" creationId="{4614316A-0051-8ECF-8349-18CF772C1ED3}"/>
          </ac:picMkLst>
        </pc:picChg>
        <pc:picChg chg="del">
          <ac:chgData name="Tahlia Carr" userId="fd976c85-31c0-4d47-ac3f-d14b3eaaddb5" providerId="ADAL" clId="{79BD88BC-C763-43C0-A5B9-DC61AED3AD7D}" dt="2026-08-25T12:50:54.508" v="81" actId="478"/>
          <ac:picMkLst>
            <pc:docMk/>
            <pc:sldMk cId="1730204692" sldId="1054"/>
            <ac:picMk id="16" creationId="{C4493FCD-E9F8-D426-4AFA-24A8B813D735}"/>
          </ac:picMkLst>
        </pc:picChg>
        <pc:picChg chg="add mod">
          <ac:chgData name="Tahlia Carr" userId="fd976c85-31c0-4d47-ac3f-d14b3eaaddb5" providerId="ADAL" clId="{79BD88BC-C763-43C0-A5B9-DC61AED3AD7D}" dt="2026-08-25T12:52:18.056" v="107" actId="1076"/>
          <ac:picMkLst>
            <pc:docMk/>
            <pc:sldMk cId="1730204692" sldId="1054"/>
            <ac:picMk id="18" creationId="{535A2123-4EA2-EC7B-9A04-500BB8FC3C32}"/>
          </ac:picMkLst>
        </pc:picChg>
        <pc:picChg chg="add mod">
          <ac:chgData name="Tahlia Carr" userId="fd976c85-31c0-4d47-ac3f-d14b3eaaddb5" providerId="ADAL" clId="{79BD88BC-C763-43C0-A5B9-DC61AED3AD7D}" dt="2026-08-25T12:59:35.606" v="280" actId="692"/>
          <ac:picMkLst>
            <pc:docMk/>
            <pc:sldMk cId="1730204692" sldId="1054"/>
            <ac:picMk id="20" creationId="{16101516-2A10-458F-E705-0F9590D0AFFE}"/>
          </ac:picMkLst>
        </pc:picChg>
      </pc:sldChg>
      <pc:sldChg chg="addSp delSp modSp mod">
        <pc:chgData name="Tahlia Carr" userId="fd976c85-31c0-4d47-ac3f-d14b3eaaddb5" providerId="ADAL" clId="{79BD88BC-C763-43C0-A5B9-DC61AED3AD7D}" dt="2026-08-25T13:05:51.986" v="523" actId="1076"/>
        <pc:sldMkLst>
          <pc:docMk/>
          <pc:sldMk cId="2149755979" sldId="1055"/>
        </pc:sldMkLst>
        <pc:spChg chg="mod">
          <ac:chgData name="Tahlia Carr" userId="fd976c85-31c0-4d47-ac3f-d14b3eaaddb5" providerId="ADAL" clId="{79BD88BC-C763-43C0-A5B9-DC61AED3AD7D}" dt="2026-08-25T13:03:37.006" v="491" actId="20577"/>
          <ac:spMkLst>
            <pc:docMk/>
            <pc:sldMk cId="2149755979" sldId="1055"/>
            <ac:spMk id="13" creationId="{63E5072F-1EEB-CDF6-6635-F34550BEA21C}"/>
          </ac:spMkLst>
        </pc:spChg>
        <pc:spChg chg="mod">
          <ac:chgData name="Tahlia Carr" userId="fd976c85-31c0-4d47-ac3f-d14b3eaaddb5" providerId="ADAL" clId="{79BD88BC-C763-43C0-A5B9-DC61AED3AD7D}" dt="2026-08-25T13:05:40.415" v="521" actId="692"/>
          <ac:spMkLst>
            <pc:docMk/>
            <pc:sldMk cId="2149755979" sldId="1055"/>
            <ac:spMk id="14" creationId="{2F7F59B5-A927-B4FD-54AE-97D5FF851E11}"/>
          </ac:spMkLst>
        </pc:spChg>
        <pc:picChg chg="add mod">
          <ac:chgData name="Tahlia Carr" userId="fd976c85-31c0-4d47-ac3f-d14b3eaaddb5" providerId="ADAL" clId="{79BD88BC-C763-43C0-A5B9-DC61AED3AD7D}" dt="2026-08-25T13:02:58.464" v="457" actId="14100"/>
          <ac:picMkLst>
            <pc:docMk/>
            <pc:sldMk cId="2149755979" sldId="1055"/>
            <ac:picMk id="16" creationId="{82C8D106-E6A6-2004-15B5-557C49276B8C}"/>
          </ac:picMkLst>
        </pc:picChg>
        <pc:picChg chg="del">
          <ac:chgData name="Tahlia Carr" userId="fd976c85-31c0-4d47-ac3f-d14b3eaaddb5" providerId="ADAL" clId="{79BD88BC-C763-43C0-A5B9-DC61AED3AD7D}" dt="2026-08-25T13:02:13.982" v="433" actId="478"/>
          <ac:picMkLst>
            <pc:docMk/>
            <pc:sldMk cId="2149755979" sldId="1055"/>
            <ac:picMk id="17" creationId="{5156C1BF-E007-10C5-FE0F-28F747548236}"/>
          </ac:picMkLst>
        </pc:picChg>
        <pc:picChg chg="del">
          <ac:chgData name="Tahlia Carr" userId="fd976c85-31c0-4d47-ac3f-d14b3eaaddb5" providerId="ADAL" clId="{79BD88BC-C763-43C0-A5B9-DC61AED3AD7D}" dt="2026-08-25T13:04:49.726" v="492" actId="478"/>
          <ac:picMkLst>
            <pc:docMk/>
            <pc:sldMk cId="2149755979" sldId="1055"/>
            <ac:picMk id="18" creationId="{6DFF6A38-F32C-10AB-BE83-3EACC4966F1B}"/>
          </ac:picMkLst>
        </pc:picChg>
        <pc:picChg chg="add mod">
          <ac:chgData name="Tahlia Carr" userId="fd976c85-31c0-4d47-ac3f-d14b3eaaddb5" providerId="ADAL" clId="{79BD88BC-C763-43C0-A5B9-DC61AED3AD7D}" dt="2026-08-25T13:05:51.986" v="523" actId="1076"/>
          <ac:picMkLst>
            <pc:docMk/>
            <pc:sldMk cId="2149755979" sldId="1055"/>
            <ac:picMk id="20" creationId="{085F006F-6FF8-BA70-3DEC-1F06D34AD52A}"/>
          </ac:picMkLst>
        </pc:picChg>
      </pc:sldChg>
      <pc:sldChg chg="modNotesTx">
        <pc:chgData name="Tahlia Carr" userId="fd976c85-31c0-4d47-ac3f-d14b3eaaddb5" providerId="ADAL" clId="{79BD88BC-C763-43C0-A5B9-DC61AED3AD7D}" dt="2026-08-25T13:21:50.065" v="636" actId="20577"/>
        <pc:sldMkLst>
          <pc:docMk/>
          <pc:sldMk cId="1078861757" sldId="1097"/>
        </pc:sldMkLst>
      </pc:sldChg>
      <pc:sldChg chg="addSp delSp modSp mod modNotesTx">
        <pc:chgData name="Tahlia Carr" userId="fd976c85-31c0-4d47-ac3f-d14b3eaaddb5" providerId="ADAL" clId="{79BD88BC-C763-43C0-A5B9-DC61AED3AD7D}" dt="2026-08-25T14:39:23.089" v="637" actId="113"/>
        <pc:sldMkLst>
          <pc:docMk/>
          <pc:sldMk cId="1335998481" sldId="1098"/>
        </pc:sldMkLst>
        <pc:grpChg chg="del">
          <ac:chgData name="Tahlia Carr" userId="fd976c85-31c0-4d47-ac3f-d14b3eaaddb5" providerId="ADAL" clId="{79BD88BC-C763-43C0-A5B9-DC61AED3AD7D}" dt="2026-08-25T12:32:20.406" v="0" actId="478"/>
          <ac:grpSpMkLst>
            <pc:docMk/>
            <pc:sldMk cId="1335998481" sldId="1098"/>
            <ac:grpSpMk id="18" creationId="{13DECB27-C85A-3608-9F06-7F0CB3798751}"/>
          </ac:grpSpMkLst>
        </pc:grpChg>
        <pc:picChg chg="add mod modCrop">
          <ac:chgData name="Tahlia Carr" userId="fd976c85-31c0-4d47-ac3f-d14b3eaaddb5" providerId="ADAL" clId="{79BD88BC-C763-43C0-A5B9-DC61AED3AD7D}" dt="2026-08-25T12:33:10.657" v="9" actId="1076"/>
          <ac:picMkLst>
            <pc:docMk/>
            <pc:sldMk cId="1335998481" sldId="1098"/>
            <ac:picMk id="3" creationId="{BDD9EAB6-E99D-A87A-A099-5C00ABDD3D65}"/>
          </ac:picMkLst>
        </pc:picChg>
      </pc:sldChg>
      <pc:sldMasterChg chg="del delSldLayout">
        <pc:chgData name="Tahlia Carr" userId="fd976c85-31c0-4d47-ac3f-d14b3eaaddb5" providerId="ADAL" clId="{79BD88BC-C763-43C0-A5B9-DC61AED3AD7D}" dt="2026-08-25T12:32:32.187" v="1"/>
        <pc:sldMasterMkLst>
          <pc:docMk/>
          <pc:sldMasterMk cId="2698867423" sldId="2147483701"/>
        </pc:sldMasterMkLst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986473808" sldId="2147483702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1666625663" sldId="2147483703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3133435144" sldId="2147483704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3962727883" sldId="2147483705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2201470494" sldId="2147483706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4034043394" sldId="2147483707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897403636" sldId="2147483708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1404074401" sldId="2147483709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4035623968" sldId="2147483710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3894563690" sldId="2147483711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3606207210" sldId="2147483712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3565074354" sldId="2147483713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3081689257" sldId="2147483714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1824606815" sldId="2147483716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1447166823" sldId="2147483717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777213774" sldId="2147483718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3414569631" sldId="2147483719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2044866601" sldId="2147483720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90064672" sldId="2147483721"/>
          </pc:sldLayoutMkLst>
        </pc:sldLayoutChg>
        <pc:sldLayoutChg chg="del">
          <pc:chgData name="Tahlia Carr" userId="fd976c85-31c0-4d47-ac3f-d14b3eaaddb5" providerId="ADAL" clId="{79BD88BC-C763-43C0-A5B9-DC61AED3AD7D}" dt="2026-08-25T12:32:32.187" v="1"/>
          <pc:sldLayoutMkLst>
            <pc:docMk/>
            <pc:sldMasterMk cId="2698867423" sldId="2147483701"/>
            <pc:sldLayoutMk cId="671296184" sldId="214748372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A757D-58F4-44AC-AA0E-2665399F4476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5D6C2-FBC3-4315-8E6C-E7BBAFAF77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38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renticeshipguide.co.uk/apprenticeship-category/industry-sectors/#:~:text=Apprenticeship%20programmes%20are%20organised%20in%2018%20different%20industry%20sectors.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0zgg1Gv-EU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en-GB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en-GB" b="0" u="none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58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517">
              <a:defRPr/>
            </a:pPr>
            <a:r>
              <a:rPr lang="en-GB" b="0" u="none" dirty="0">
                <a:solidFill>
                  <a:schemeClr val="bg1">
                    <a:lumMod val="50000"/>
                  </a:schemeClr>
                </a:solidFill>
              </a:rPr>
              <a:t>In this session, you will learn:</a:t>
            </a:r>
          </a:p>
          <a:p>
            <a:pPr defTabSz="934517">
              <a:defRPr/>
            </a:pPr>
            <a:endParaRPr lang="en-GB" b="0" u="none" dirty="0">
              <a:solidFill>
                <a:schemeClr val="bg1">
                  <a:lumMod val="50000"/>
                </a:schemeClr>
              </a:solidFill>
            </a:endParaRPr>
          </a:p>
          <a:p>
            <a:pPr marL="171450" indent="-171450" defTabSz="934517">
              <a:buFont typeface="Arial" panose="020B0604020202020204" pitchFamily="34" charset="0"/>
              <a:buChar char="•"/>
              <a:defRPr/>
            </a:pPr>
            <a:r>
              <a:rPr lang="en-GB" b="0" u="none" dirty="0">
                <a:solidFill>
                  <a:schemeClr val="bg1">
                    <a:lumMod val="50000"/>
                  </a:schemeClr>
                </a:solidFill>
              </a:rPr>
              <a:t>What an apprenticeship is </a:t>
            </a:r>
          </a:p>
          <a:p>
            <a:pPr marL="171450" indent="-171450" defTabSz="934517">
              <a:buFont typeface="Arial" panose="020B0604020202020204" pitchFamily="34" charset="0"/>
              <a:buChar char="•"/>
              <a:defRPr/>
            </a:pPr>
            <a:r>
              <a:rPr lang="en-GB" b="0" u="none" dirty="0">
                <a:solidFill>
                  <a:schemeClr val="bg1">
                    <a:lumMod val="50000"/>
                  </a:schemeClr>
                </a:solidFill>
              </a:rPr>
              <a:t>What type of apprenticeship you should be looking for</a:t>
            </a:r>
          </a:p>
          <a:p>
            <a:pPr marL="171450" indent="-171450" defTabSz="934517">
              <a:buFont typeface="Arial" panose="020B0604020202020204" pitchFamily="34" charset="0"/>
              <a:buChar char="•"/>
              <a:defRPr/>
            </a:pPr>
            <a:r>
              <a:rPr lang="en-GB" b="0" u="none" dirty="0">
                <a:solidFill>
                  <a:schemeClr val="bg1">
                    <a:lumMod val="50000"/>
                  </a:schemeClr>
                </a:solidFill>
              </a:rPr>
              <a:t>Where and how to search for vacancies, and what you will need to do </a:t>
            </a:r>
          </a:p>
          <a:p>
            <a:pPr defTabSz="934517">
              <a:defRPr/>
            </a:pPr>
            <a:endParaRPr lang="en-GB" b="1" u="sng" dirty="0">
              <a:solidFill>
                <a:schemeClr val="bg1">
                  <a:lumMod val="50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D5168C-99F6-4BB9-9ABF-A82EB94698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224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517">
              <a:defRPr/>
            </a:pPr>
            <a:r>
              <a:rPr lang="en-GB" b="0" dirty="0">
                <a:solidFill>
                  <a:schemeClr val="bg1">
                    <a:lumMod val="50000"/>
                  </a:schemeClr>
                </a:solidFill>
              </a:rPr>
              <a:t>Before we explain what apprenticeships are, it is good to explain everything you can do after your GCSEs.</a:t>
            </a:r>
          </a:p>
          <a:p>
            <a:pPr defTabSz="934517">
              <a:defRPr/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 marL="171450" marR="0" lvl="0" indent="-171450" algn="l" defTabSz="9345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You are legally required to be in full-time education until you are 18. Study after GCSEs is often called Post-16 or Further Education</a:t>
            </a:r>
          </a:p>
          <a:p>
            <a:pPr marL="171450" marR="0" lvl="0" indent="-171450" algn="l" defTabSz="9345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You can do this at a college, school sixth form, or as an apprenticeship</a:t>
            </a:r>
          </a:p>
          <a:p>
            <a:pPr marL="171450" marR="0" lvl="0" indent="-171450" algn="l" defTabSz="9345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Alongside this, you may also volunteer or work part-time to gain more experiences, or just start earning money</a:t>
            </a:r>
          </a:p>
          <a:p>
            <a:pPr marL="0" marR="0" lvl="0" indent="0" algn="l" defTabSz="9345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345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Today, we will just be focusing on apprenticeships</a:t>
            </a:r>
          </a:p>
          <a:p>
            <a:pPr defTabSz="934517">
              <a:defRPr/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b="0" i="1" dirty="0"/>
              <a:t>Source: Career choices at 16 https://nationalcareers.service.gov.uk/careers-advice/career-choices-at-16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5706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517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D5168C-99F6-4BB9-9ABF-A82EB94698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959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DE06C-3443-7DA2-3510-A4973694D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4A717-D874-B644-3961-0F1DEE7E96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2DCB73-0233-75F7-60DB-87578F7F7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517">
              <a:defRPr/>
            </a:pPr>
            <a:r>
              <a:rPr lang="en-GB" b="1" u="sng" dirty="0">
                <a:solidFill>
                  <a:schemeClr val="bg1">
                    <a:lumMod val="50000"/>
                  </a:schemeClr>
                </a:solidFill>
              </a:rPr>
              <a:t>WHAT ARE APPRENTICESHIPS</a:t>
            </a:r>
          </a:p>
          <a:p>
            <a:pPr defTabSz="934517">
              <a:defRPr/>
            </a:pPr>
            <a:endParaRPr lang="en-GB" b="1" u="sng" dirty="0">
              <a:solidFill>
                <a:schemeClr val="bg1">
                  <a:lumMod val="50000"/>
                </a:schemeClr>
              </a:solidFill>
            </a:endParaRPr>
          </a:p>
          <a:p>
            <a:pPr defTabSz="934517">
              <a:defRPr/>
            </a:pPr>
            <a:r>
              <a:rPr lang="en-GB" b="0" u="none" dirty="0">
                <a:solidFill>
                  <a:schemeClr val="bg1">
                    <a:lumMod val="50000"/>
                  </a:schemeClr>
                </a:solidFill>
              </a:rPr>
              <a:t>An apprenticeship can be summarised in three words: work, earn, learn.</a:t>
            </a:r>
          </a:p>
          <a:p>
            <a:endParaRPr lang="en-GB" dirty="0"/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2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</a:t>
            </a:r>
          </a:p>
          <a:p>
            <a:pPr marL="171450" indent="-1714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Apprenticeships are a real job with an employer </a:t>
            </a:r>
          </a:p>
          <a:p>
            <a:pPr marL="171450" indent="-1714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You gain practical experience and develop skills in the workplace alongside people that already do the job </a:t>
            </a:r>
          </a:p>
          <a:p>
            <a:pPr marL="171450" indent="-1714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You spend 4 days a week working full-time</a:t>
            </a:r>
          </a:p>
          <a:p>
            <a:pPr marL="0" lvl="0" indent="0">
              <a:lnSpc>
                <a:spcPct val="115000"/>
              </a:lnSpc>
              <a:buFont typeface="Symbol" panose="05050102010706020507" pitchFamily="18" charset="2"/>
              <a:buNone/>
            </a:pP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buFont typeface="Symbol" panose="05050102010706020507" pitchFamily="18" charset="2"/>
              <a:buNone/>
            </a:pPr>
            <a:r>
              <a:rPr lang="en-GB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+mn-lt"/>
              </a:rPr>
              <a:t>On screen is the current minimum wage apprentices are paid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>
                <a:solidFill>
                  <a:schemeClr val="tx1"/>
                </a:solidFill>
              </a:rPr>
              <a:t>Wage </a:t>
            </a:r>
            <a:r>
              <a:rPr lang="en-GB" sz="1200" b="0" dirty="0">
                <a:solidFill>
                  <a:schemeClr val="tx1"/>
                </a:solidFill>
              </a:rPr>
              <a:t>increases</a:t>
            </a:r>
            <a:r>
              <a:rPr lang="en-GB" sz="1200" dirty="0">
                <a:solidFill>
                  <a:schemeClr val="tx1"/>
                </a:solidFill>
              </a:rPr>
              <a:t> to the minimum wage for your age after first year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>
                <a:solidFill>
                  <a:schemeClr val="tx1"/>
                </a:solidFill>
              </a:rPr>
              <a:t>Wage </a:t>
            </a:r>
            <a:r>
              <a:rPr lang="en-GB" sz="1200" b="0" dirty="0">
                <a:solidFill>
                  <a:schemeClr val="tx1"/>
                </a:solidFill>
              </a:rPr>
              <a:t>varies</a:t>
            </a:r>
            <a:r>
              <a:rPr lang="en-GB" sz="1200" dirty="0">
                <a:solidFill>
                  <a:schemeClr val="tx1"/>
                </a:solidFill>
              </a:rPr>
              <a:t> based on level and employer</a:t>
            </a:r>
            <a:r>
              <a:rPr lang="en-GB" sz="1200" dirty="0">
                <a:solidFill>
                  <a:schemeClr val="tx1"/>
                </a:solidFill>
                <a:latin typeface="+mn-lt"/>
              </a:rPr>
              <a:t> – some employers pay more as they want the best candidates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  <a:latin typeface="+mn-lt"/>
              </a:rPr>
              <a:t>Learn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/>
              <a:t>You spend the equivalent of 1 day a week studying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/>
              <a:t>This will either be at a college, training provider, or university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/>
              <a:t>You will be supported by an assessor, similar to how a teacher may be supporting you now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E3938-0A08-D916-BA74-F1E3F60A46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949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FFF23-BC98-3D17-B458-372A33861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DBBC69-0C3A-9C80-6538-B2B1D9B4C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F2807-95DC-0AF1-6240-16AB2132D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/>
              <a:t>POTENTIAL EARNINGS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This is the standard minimum for all apprentices in their first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After that point, you are then entitled for the minimum wage for your 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On screen is the current minimum wages for your age, so whatever age bracket you come under, that will be your new minimum wage after the first year of your apprenticeship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761A9-8AA5-A6B7-3B4F-57207DA35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409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Now you know what an apprenticeship is, we are going to have a look at how you can find the right apprenticeship for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B5D6C2-FBC3-4315-8E6C-E7BBAFAF776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425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BE6EF-5087-C748-85D5-30069E989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632CE8-87DC-621C-97A0-3F6C46516D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58FF49-89F1-2A98-4FA7-C2F5EEAFC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b="1" u="sng" dirty="0"/>
              <a:t>APPRENTICESHIP PATHWAY</a:t>
            </a:r>
          </a:p>
          <a:p>
            <a:pPr marL="0" indent="0">
              <a:buFontTx/>
              <a:buNone/>
            </a:pPr>
            <a:endParaRPr lang="en-GB" b="0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In Year 10 and 11, you will complete your GCSEs or Level 2 BTEC qualifications. These are what we call Level 2 qualifications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After this, you can progress onto an Apprenticeship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Even though it is the same level as GCSE, you may start on an Intermediate Apprenticeship (click)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This is because, you could be starting something you have no prior experience in such as plumbing or barbering.  So, you start on a lower level and work your way up from there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7BE2E-9494-CF1F-4767-95B790028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528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FFF68-45FE-FB24-4455-F29212653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DFD03D-31B8-28E8-9009-A7DA8385CA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FF608-06E1-0298-D0AA-460F918248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b="1" u="sng" dirty="0"/>
              <a:t>APPRENTICESHIP PATHWAY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After your GCSEs, you may move on to Level 3, also known as Further Education or Post-16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Here, you will either complete A-Levels, a T-Level, V-Levels, or a BTEC Level 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 Level 3 Apprenticeship is known as an Advanced Apprenticeship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Some of you may start at the Advanced Apprenticeship after your GCSEs, or progress onto it following the Intermediate Apprenticeship – it depends on what you are doing your apprenticeship 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BF5B5-33E4-74BF-E421-F49E7ACC2B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173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A64A4-D36B-573B-F2B7-46BC458C3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ECBFFF-C5D9-EABE-35F0-A49C57395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28F981-CCC2-CD75-615A-B14E567FC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b="1" u="sng" dirty="0"/>
              <a:t>APPRENTICESHIP PATHWAY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Once you are 18, education is no longer a legal requirement, but you may wish to continue into higher education – this is what university comes under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You are also able to continue with the apprenticeship route to a higher apprenticeship (click)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This is the equivalent of the first two years of university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16F83-A1C9-E682-A8E5-715342E6F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43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3FB1C-71FC-1B8F-5697-605FA79C6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04678-A3B5-145D-8E38-72552685E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72B65D-5BF3-14E4-000C-3AB90758E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b="1" u="sng" dirty="0"/>
              <a:t>APPRENTICESHIP PATHWAY</a:t>
            </a:r>
          </a:p>
          <a:p>
            <a:pPr marL="0" indent="0">
              <a:buFontTx/>
              <a:buNone/>
            </a:pPr>
            <a:endParaRPr lang="en-GB" b="1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You can then continue with a degree apprenticeship, which is the equivalent of a Level 7 qualification!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(click) By following the apprenticeship route, you could be just as qualified as someone who goes to university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i="0" u="none" dirty="0"/>
              <a:t>On your worksheet, complete TASK 1 by filling in the apprenticeship levels from level 2 up to level 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B17BF-16BA-DDC5-B676-34CB4A801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758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A36DE-AA64-9D82-917F-0B6499DA3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0B5C1-BE49-B801-FB4C-8CEE6D312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2913F1-0BEB-BE9D-5A4E-B740E9F81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APPRENTICESHIP SECTORS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When you search for apprenticeships, it is useful to start your research from the sectors that you are interested in.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are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lots of sectors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consider. It’s important to note that on different websites, apprenticeship sectors can sometimes be referred as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routes or industries,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 they essentially mean the same thing.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Also, as you can see on the slide, these sectors cover a wide range of different fields of work, not just the conventional construction and engineering-related apprenticeships.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3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https://apprenticeshipguide.co.uk/apprenticeship-category/industry-sectors/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6F071-6D8A-A59D-2AC0-7B3A78D1A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638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91A33-D5DA-F4E6-B2D3-0B1819910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0FE2F3-3162-DE1B-0250-8D0A15BB6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EA4929-89ED-1920-DE01-2D5EF9346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APPRENTICESHIP SECTORS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Now, on your worksheet, complete TASK 2 matching the apprenticeship sector to the specific role. Take 2 minutes.</a:t>
            </a: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DD62A-F086-0482-1FDE-072374F53B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975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A3275-98A5-3738-5BDE-250EC771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D806AB-573F-20AF-4F2E-684937F33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8898ED-1541-6DCE-7836-3AA51EA1C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/>
              <a:t>Choosing the right option for you-2 mins</a:t>
            </a:r>
          </a:p>
          <a:p>
            <a:endParaRPr lang="en-GB" b="1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Thinking about the benefits of different options is an important part of choosing a further education option after GCSEs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It is important to consider all of your options and start to weigh up what matters most to </a:t>
            </a:r>
            <a:r>
              <a:rPr lang="en-GB" u="sng" dirty="0"/>
              <a:t>you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 great way to do this can be to start a </a:t>
            </a:r>
            <a:r>
              <a:rPr lang="en-GB" b="1" dirty="0"/>
              <a:t>pros and cons list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Talking to the person next to you, discuss what are the pros and cons of doing an apprenticeship?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="1" dirty="0"/>
          </a:p>
          <a:p>
            <a:pPr marL="0" indent="0">
              <a:buFont typeface="Arial" panose="020B0604020202020204" pitchFamily="34" charset="0"/>
              <a:buNone/>
            </a:pPr>
            <a:endParaRPr lang="en-GB" b="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EE593-3353-9AA7-97E9-15C0F9A006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B5D6C2-FBC3-4315-8E6C-E7BBAFAF776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63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/>
              <a:t>Choosing the right option for you</a:t>
            </a:r>
          </a:p>
          <a:p>
            <a:endParaRPr lang="en-GB" b="1" u="sng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b="0" i="0" dirty="0"/>
              <a:t>These are some of the ideas we came up with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="1" i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i="0" dirty="0"/>
              <a:t>Apprenticeships Pros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i="0" dirty="0"/>
              <a:t>- </a:t>
            </a:r>
            <a:r>
              <a:rPr lang="en-GB" b="0" i="0" dirty="0"/>
              <a:t>Gain experience – great for the CV!</a:t>
            </a:r>
          </a:p>
          <a:p>
            <a:pPr marL="171450" indent="-171450">
              <a:buFontTx/>
              <a:buChar char="-"/>
            </a:pPr>
            <a:r>
              <a:rPr lang="en-GB" b="0" i="0" dirty="0"/>
              <a:t>Earn money </a:t>
            </a:r>
          </a:p>
          <a:p>
            <a:pPr marL="171450" indent="-171450">
              <a:buFontTx/>
              <a:buChar char="-"/>
            </a:pPr>
            <a:r>
              <a:rPr lang="en-GB" b="0" i="0" dirty="0"/>
              <a:t>Make connections with employers – chance to get a job after finishing your apprenticeship</a:t>
            </a:r>
          </a:p>
          <a:p>
            <a:pPr marL="171450" indent="-171450">
              <a:buFontTx/>
              <a:buChar char="-"/>
            </a:pPr>
            <a:r>
              <a:rPr lang="en-GB" b="0" i="0" dirty="0"/>
              <a:t>Focus on what you want to do – if you know what career you want, apprenticeships allow you to just focus on that</a:t>
            </a:r>
          </a:p>
          <a:p>
            <a:pPr marL="171450" indent="-171450">
              <a:buFontTx/>
              <a:buChar char="-"/>
            </a:pPr>
            <a:r>
              <a:rPr lang="en-GB" b="0" i="0" dirty="0"/>
              <a:t>Learn the skills employers want by learning in the workplace</a:t>
            </a:r>
          </a:p>
          <a:p>
            <a:pPr marL="171450" indent="-171450">
              <a:buFontTx/>
              <a:buChar char="-"/>
            </a:pPr>
            <a:endParaRPr lang="en-GB" b="0" i="0" dirty="0"/>
          </a:p>
          <a:p>
            <a:pPr marL="0" indent="0">
              <a:buFontTx/>
              <a:buNone/>
            </a:pPr>
            <a:r>
              <a:rPr lang="en-GB" b="1" i="0" dirty="0"/>
              <a:t>Cons</a:t>
            </a:r>
          </a:p>
          <a:p>
            <a:pPr marL="171450" indent="-171450">
              <a:buFontTx/>
              <a:buChar char="-"/>
            </a:pPr>
            <a:r>
              <a:rPr lang="en-GB" b="0" i="0" dirty="0"/>
              <a:t>Less free time with full-time work – you will be working 9-5 4 days a week, and studying all day on the fifth</a:t>
            </a:r>
          </a:p>
          <a:p>
            <a:pPr marL="171450" indent="-171450">
              <a:buFontTx/>
              <a:buChar char="-"/>
            </a:pPr>
            <a:r>
              <a:rPr lang="en-GB" b="0" i="0" dirty="0"/>
              <a:t>Working full time is a big change from school – there may not be many people your own age</a:t>
            </a:r>
          </a:p>
          <a:p>
            <a:pPr marL="171450" indent="-171450">
              <a:buFontTx/>
              <a:buChar char="-"/>
            </a:pPr>
            <a:r>
              <a:rPr lang="en-GB" b="0" i="0" dirty="0"/>
              <a:t>Longer commute  - to do the apprenticeship you want, you may need to look further away</a:t>
            </a:r>
            <a:endParaRPr lang="en-GB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B5D6C2-FBC3-4315-8E6C-E7BBAFAF776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452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SEARCH FOR VACANCIES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you know what an apprenticeship is, and how to find the right apprenticeship for you, we are now going to look at where you can find apprenticeship vacancies.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video on the next slide will show you where you can search for vacancies.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/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B5D6C2-FBC3-4315-8E6C-E7BBAFAF776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614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u="sng" dirty="0"/>
              <a:t>WHAT NEXT? APPRENTICESHIP APPLICATIONS – SEARCH FOR VACANCIES</a:t>
            </a:r>
          </a:p>
          <a:p>
            <a:endParaRPr lang="en-GB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/>
              <a:t>Video depicts using the find an apprenticeship gov.uk website - </a:t>
            </a:r>
            <a:r>
              <a:rPr lang="en-GB" b="0" i="0" u="none" strike="noStrike" dirty="0">
                <a:solidFill>
                  <a:srgbClr val="5B5FC7"/>
                </a:solidFill>
                <a:effectLst/>
                <a:latin typeface="Segoe UI" panose="020B0502040204020203" pitchFamily="34" charset="0"/>
                <a:hlinkClick r:id="rId3" tooltip="https://youtu.be/k0zgg1gv-eu"/>
              </a:rPr>
              <a:t>https://youtu.be/K0zgg1Gv-EU</a:t>
            </a:r>
            <a:endParaRPr lang="en-GB" b="0" i="0" u="none" strike="noStrike" dirty="0">
              <a:solidFill>
                <a:srgbClr val="5B5FC7"/>
              </a:solidFill>
              <a:effectLst/>
              <a:latin typeface="Segoe UI" panose="020B0502040204020203" pitchFamily="34" charset="0"/>
            </a:endParaRPr>
          </a:p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5D6C2-FBC3-4315-8E6C-E7BBAFAF776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915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4A2CA-45D0-475A-FC50-E00EBED4C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C885EF-2657-4739-1C68-4844B773B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6D582B-273A-88A9-3BBA-E16FA88AE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sng" dirty="0"/>
              <a:t>WHAT NEXT? APPRENTICESHIP APPLICATIONS – LOCAL COLLEGES/ UNIVERSITIES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i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i="0" dirty="0"/>
              <a:t>As well as the find an apprenticeship website, you could also look for apprenticeships directly with training providers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i="0" dirty="0"/>
              <a:t>You can see the examples of local colleges and universities on screen depending on the area you are from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746E9-F73A-4FA6-D435-6984B8051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700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71E6A-79D9-0093-03A7-EB00ED2E2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FA482-40BB-4601-8798-AD204F65D9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28E9B5-0944-7AFA-22BB-17DEE4C03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i="0" u="sng" dirty="0"/>
              <a:t>WHAT DOES AN APPRENTICE NEED?</a:t>
            </a:r>
          </a:p>
          <a:p>
            <a:endParaRPr lang="en-GB" b="0" i="0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Before you can think about applying for an apprenticeship, it is important to consider what you will need. </a:t>
            </a:r>
            <a:r>
              <a:rPr lang="en-GB" b="0" i="1" u="none" dirty="0"/>
              <a:t>Click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To complete an apprenticeship, you will need an employer, and a training provider. They are separate entities who will work in partnership giving you the experience and training needed to qualify. </a:t>
            </a:r>
            <a:r>
              <a:rPr lang="en-GB" b="0" i="1" u="none" dirty="0"/>
              <a:t>Click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If you apply on the find an apprenticeship website, you will have both an employer and training provider. If successful, in your application, congratulations! You are an apprentice. </a:t>
            </a:r>
            <a:r>
              <a:rPr lang="en-GB" b="0" i="1" u="none" dirty="0"/>
              <a:t>Click.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i="0" u="none" dirty="0"/>
              <a:t>If you only apply for a training provider, such as a university or college, this doesn’t mean you have an employer. You may apply and be offered a place, with the condition that you find your own employer. </a:t>
            </a:r>
          </a:p>
          <a:p>
            <a:endParaRPr lang="en-GB" b="0" i="0" u="none" dirty="0"/>
          </a:p>
          <a:p>
            <a:r>
              <a:rPr lang="en-GB" b="0" i="0" u="none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D0D24-4747-495A-4AA9-47DFE5FDF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1985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12EAF-C528-2721-6167-67626F670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BD435-A45F-237B-3E72-83B65F732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8A36A-42F7-4B36-C9D0-4D5235D1C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/>
              <a:t>GETTING AN EMPLOYER</a:t>
            </a:r>
            <a:r>
              <a:rPr lang="en-GB" b="1" i="0" u="sng" dirty="0"/>
              <a:t> </a:t>
            </a:r>
          </a:p>
          <a:p>
            <a:endParaRPr lang="en-GB" b="0" i="1" u="none" dirty="0"/>
          </a:p>
          <a:p>
            <a:r>
              <a:rPr lang="en-GB" b="0" i="0" u="none" dirty="0"/>
              <a:t>If you need to get an employer, here are some ways you can get an employer</a:t>
            </a:r>
          </a:p>
          <a:p>
            <a:endParaRPr lang="en-GB" b="0" i="1" u="none" dirty="0"/>
          </a:p>
          <a:p>
            <a:pPr marL="228600" indent="-228600">
              <a:buAutoNum type="arabicPeriod"/>
            </a:pPr>
            <a:r>
              <a:rPr lang="en-GB" b="0" i="0" u="none" dirty="0"/>
              <a:t>Attend Employer Events –  this includes school careers fairs, or college/ university organised events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Another example is the Careers &amp; Apprenticeship Show in Bournemouth. They invite local employers who offer career and apprenticeship opportunities</a:t>
            </a:r>
          </a:p>
          <a:p>
            <a:pPr marL="228600" lvl="0" indent="-228600">
              <a:buAutoNum type="arabicPeriod"/>
            </a:pPr>
            <a:r>
              <a:rPr lang="en-GB" b="0" i="0" u="none" dirty="0"/>
              <a:t>Find Employers and jobs on LinkedIn – you can also create an online CV and make it easy for employers to find you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Employers also post opportunities here</a:t>
            </a:r>
          </a:p>
          <a:p>
            <a:pPr marL="228600" lvl="0" indent="-228600">
              <a:buAutoNum type="arabicPeriod"/>
            </a:pPr>
            <a:r>
              <a:rPr lang="en-GB" b="0" i="0" u="none" dirty="0"/>
              <a:t>Search on job sites like Indeed – you can also find apprenticeships on job sites. 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Some people start an apprenticeship after getting a job as a way of progressing their career</a:t>
            </a:r>
          </a:p>
          <a:p>
            <a:pPr marL="228600" lvl="0" indent="-228600">
              <a:buAutoNum type="arabicPeriod"/>
            </a:pPr>
            <a:r>
              <a:rPr lang="en-GB" b="0" i="0" u="none" dirty="0"/>
              <a:t>Contact employers directly – you can email, call, or visit employers in person with your CV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Lots of companies may have their own dedicated apprenticeship team. You can usually find this contact information on a company website. Others may also advertise their apprenticeships on their website</a:t>
            </a:r>
          </a:p>
          <a:p>
            <a:pPr marL="228600" lvl="0" indent="-228600">
              <a:buAutoNum type="arabicPeriod"/>
            </a:pPr>
            <a:r>
              <a:rPr lang="en-GB" b="0" i="0" u="none" dirty="0"/>
              <a:t>Speak to connections – sometimes it’s not what you know, but who you know!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This could be friends or family with links to employers, or any previous work experience</a:t>
            </a:r>
          </a:p>
          <a:p>
            <a:pPr marL="685800" lvl="1" indent="-228600">
              <a:buAutoNum type="arabicPeriod"/>
            </a:pPr>
            <a:endParaRPr lang="en-GB" b="0" i="0" u="none" dirty="0"/>
          </a:p>
          <a:p>
            <a:pPr marL="0" lvl="0" indent="0">
              <a:buNone/>
            </a:pPr>
            <a:r>
              <a:rPr lang="en-GB" b="0" i="0" u="none" dirty="0"/>
              <a:t>Apprenticeship training providers will also have links with employers to help you</a:t>
            </a:r>
          </a:p>
          <a:p>
            <a:pPr marL="0" lvl="0" indent="0">
              <a:buNone/>
            </a:pPr>
            <a:endParaRPr lang="en-GB" b="0" i="0" u="none" dirty="0"/>
          </a:p>
          <a:p>
            <a:pPr marL="0" lvl="0" indent="0">
              <a:buNone/>
            </a:pPr>
            <a:r>
              <a:rPr lang="en-GB" b="0" i="0" u="none" dirty="0"/>
              <a:t>It is National Apprenticeship Week every February. There are likely to be lots of events in your local area, and employers actively looking for apprentices.</a:t>
            </a:r>
          </a:p>
          <a:p>
            <a:pPr marL="0" lvl="0" indent="0">
              <a:buNone/>
            </a:pPr>
            <a:endParaRPr lang="en-GB" b="1" i="0" u="none" dirty="0"/>
          </a:p>
          <a:p>
            <a:pPr marL="0" lvl="0" indent="0">
              <a:buNone/>
            </a:pPr>
            <a:r>
              <a:rPr lang="en-GB" b="1" i="0" u="none" dirty="0"/>
              <a:t>Now take 2 minutes to complete TASK 3 by writing down 3 examples of how to get an employer.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CFE236-504C-81E4-78A4-AE72AA92D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571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12EAF-C528-2721-6167-67626F670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BD435-A45F-237B-3E72-83B65F732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8A36A-42F7-4B36-C9D0-4D5235D1C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/>
              <a:t>GETTING AN EMPLOYER</a:t>
            </a:r>
            <a:r>
              <a:rPr lang="en-GB" b="1" i="0" u="sng" dirty="0"/>
              <a:t> </a:t>
            </a:r>
          </a:p>
          <a:p>
            <a:endParaRPr lang="en-GB" b="0" i="1" u="none" dirty="0"/>
          </a:p>
          <a:p>
            <a:r>
              <a:rPr lang="en-GB" b="0" i="0" u="none" dirty="0"/>
              <a:t>If you need to get an employer, here are some ways you can get an employer</a:t>
            </a:r>
          </a:p>
          <a:p>
            <a:endParaRPr lang="en-GB" b="0" i="1" u="none" dirty="0"/>
          </a:p>
          <a:p>
            <a:pPr marL="228600" indent="-228600">
              <a:buAutoNum type="arabicPeriod"/>
            </a:pPr>
            <a:r>
              <a:rPr lang="en-GB" b="0" i="0" u="none" dirty="0"/>
              <a:t>Attend Employer Events –  this includes school careers fairs, or college/ university organised events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Another example is the Careers &amp; Apprenticeship Show in Bournemouth. They invite local employers who offer career and apprenticeship opportunities</a:t>
            </a:r>
          </a:p>
          <a:p>
            <a:pPr marL="228600" lvl="0" indent="-228600">
              <a:buAutoNum type="arabicPeriod"/>
            </a:pPr>
            <a:r>
              <a:rPr lang="en-GB" b="0" i="0" u="none" dirty="0"/>
              <a:t>Find Employers and jobs on LinkedIn – you can also create an online CV and make it easy for employers to find you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Employers also post opportunities here</a:t>
            </a:r>
          </a:p>
          <a:p>
            <a:pPr marL="228600" lvl="0" indent="-228600">
              <a:buAutoNum type="arabicPeriod"/>
            </a:pPr>
            <a:r>
              <a:rPr lang="en-GB" b="0" i="0" u="none" dirty="0"/>
              <a:t>Search on job sites like Indeed – you can also find apprenticeships on job sites. 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Some people start an apprenticeship after getting a job as a way of progressing their career</a:t>
            </a:r>
          </a:p>
          <a:p>
            <a:pPr marL="228600" lvl="0" indent="-228600">
              <a:buAutoNum type="arabicPeriod"/>
            </a:pPr>
            <a:r>
              <a:rPr lang="en-GB" b="0" i="0" u="none" dirty="0"/>
              <a:t>Contact employers directly – you can email, call, or visit employers in person with your CV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Lots of companies may have their own dedicated apprenticeship team. You can usually find this contact information on a company website. Others may also advertise their apprenticeships on their website</a:t>
            </a:r>
          </a:p>
          <a:p>
            <a:pPr marL="228600" lvl="0" indent="-228600">
              <a:buAutoNum type="arabicPeriod"/>
            </a:pPr>
            <a:r>
              <a:rPr lang="en-GB" b="0" i="0" u="none" dirty="0"/>
              <a:t>Speak to connections – sometimes it’s not what you know, but who you know!</a:t>
            </a:r>
          </a:p>
          <a:p>
            <a:pPr marL="685800" lvl="1" indent="-228600">
              <a:buAutoNum type="arabicPeriod"/>
            </a:pPr>
            <a:r>
              <a:rPr lang="en-GB" b="0" i="0" u="none" dirty="0"/>
              <a:t>This could be friends or family with links to employers, or any previous work experience</a:t>
            </a:r>
          </a:p>
          <a:p>
            <a:pPr marL="685800" lvl="1" indent="-228600">
              <a:buAutoNum type="arabicPeriod"/>
            </a:pPr>
            <a:endParaRPr lang="en-GB" b="0" i="0" u="none" dirty="0"/>
          </a:p>
          <a:p>
            <a:pPr marL="0" lvl="0" indent="0">
              <a:buNone/>
            </a:pPr>
            <a:r>
              <a:rPr lang="en-GB" b="0" i="0" u="none" dirty="0"/>
              <a:t>Apprenticeship training providers will also have links with employers to help you</a:t>
            </a:r>
          </a:p>
          <a:p>
            <a:pPr marL="0" lvl="0" indent="0">
              <a:buNone/>
            </a:pPr>
            <a:endParaRPr lang="en-GB" b="0" i="0" u="none" dirty="0"/>
          </a:p>
          <a:p>
            <a:pPr marL="0" lvl="0" indent="0">
              <a:buNone/>
            </a:pPr>
            <a:r>
              <a:rPr lang="en-GB" b="0" i="0" u="none" dirty="0"/>
              <a:t>It is National Apprenticeship Week every February. There are likely to be lots of events in your local area, and employers actively looking for apprentices.</a:t>
            </a:r>
          </a:p>
          <a:p>
            <a:pPr marL="0" lvl="0" indent="0">
              <a:buNone/>
            </a:pPr>
            <a:endParaRPr lang="en-GB" b="1" i="0" u="none" dirty="0"/>
          </a:p>
          <a:p>
            <a:pPr marL="0" lvl="0" indent="0">
              <a:buNone/>
            </a:pPr>
            <a:r>
              <a:rPr lang="en-GB" b="1" i="0" u="none" dirty="0"/>
              <a:t>Now take 2 minutes to complete TASK 3 by writing down 3 examples of how to get an employer.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CFE236-504C-81E4-78A4-AE72AA92D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574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u="sng" dirty="0"/>
              <a:t>KEY TAKEAWAYS</a:t>
            </a:r>
          </a:p>
          <a:p>
            <a:endParaRPr lang="en-GB" b="1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u="none" dirty="0"/>
              <a:t>Work, Earn, Learn – you are employed, earning money, and you are gaining a qualification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u="none" dirty="0"/>
              <a:t>You will spend 80% of your time working, and the other 20% in a classroom learning with your training provider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u="none" dirty="0"/>
              <a:t>Level 2/ Level 3 – After finishing your GCSEs, you will either be looking at a Level 2 or Level 3 apprenticeship depending on the role and any prior knowledge or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u="none" dirty="0"/>
              <a:t>Different sectors with a huge range of jobs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u="none" dirty="0"/>
              <a:t>You can find vacancies on the gov.uk website – if you are applying directly to a college, you will need to find your own employer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u="none" dirty="0"/>
              <a:t>Have a Plan B – apprenticeships are competitive,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72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D0EE2B-7384-4C48-AD15-1A9BBAA73B87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72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285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D9840-79B6-4E5B-19EC-D7B50CE98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EBFE74-0165-FF6F-1F62-E947D8E7E8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8F4BDF-C057-9588-C3F2-3BFFC43E6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u="none" dirty="0"/>
              <a:t>If you are interested in apprenticeships or want to do one after your GCSEs, here are some steps you should take:</a:t>
            </a:r>
          </a:p>
          <a:p>
            <a:endParaRPr lang="en-GB" b="0" u="none" dirty="0"/>
          </a:p>
          <a:p>
            <a:pPr marL="228600" indent="-228600">
              <a:buFont typeface="+mj-lt"/>
              <a:buAutoNum type="arabicPeriod"/>
            </a:pPr>
            <a:r>
              <a:rPr lang="en-GB" b="0" u="none" dirty="0"/>
              <a:t>Research apprenticeship sectors and jobs – there are a range of sectors with lots of jobs available </a:t>
            </a:r>
          </a:p>
          <a:p>
            <a:pPr marL="228600" indent="-228600">
              <a:buFont typeface="+mj-lt"/>
              <a:buAutoNum type="arabicPeriod"/>
            </a:pPr>
            <a:r>
              <a:rPr lang="en-GB" b="0" u="none" dirty="0"/>
              <a:t>Once you know what sector or job you are interested in, set up to receive notifications on the find an apprenticeship website</a:t>
            </a:r>
          </a:p>
          <a:p>
            <a:pPr marL="228600" indent="-228600">
              <a:buFont typeface="+mj-lt"/>
              <a:buAutoNum type="arabicPeriod"/>
            </a:pPr>
            <a:r>
              <a:rPr lang="en-GB" b="0" u="none" dirty="0"/>
              <a:t>Check local colleges and sixth forms for your plan B. Apprenticeships are competitive, you should also apply for a course at college or sixth form in case you can’t get an apprenticeship</a:t>
            </a:r>
          </a:p>
          <a:p>
            <a:pPr marL="228600" indent="-228600">
              <a:buFont typeface="+mj-lt"/>
              <a:buAutoNum type="arabicPeriod"/>
            </a:pPr>
            <a:r>
              <a:rPr lang="en-GB" b="0" u="none" dirty="0"/>
              <a:t>Once an opportunity comes up – apply!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5E53E-21EE-F3DC-3347-ECBD69DD12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672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D0EE2B-7384-4C48-AD15-1A9BBAA73B87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672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2715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803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08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38329"/>
            <a:ext cx="11295864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715" y="1769369"/>
            <a:ext cx="11295864" cy="3507889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C22A62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FontTx/>
              <a:buNone/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0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4715" y="747376"/>
            <a:ext cx="11295864" cy="4290001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Clr>
                <a:schemeClr val="accent5"/>
              </a:buClr>
              <a:buFontTx/>
              <a:buNone/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8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42226"/>
            <a:ext cx="11295864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715" y="1653014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buClr>
                <a:schemeClr val="accent5"/>
              </a:buCl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6210894" y="1653014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5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451" y="342599"/>
            <a:ext cx="11295864" cy="82496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820" y="2386645"/>
            <a:ext cx="5472203" cy="28729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735" y="2386644"/>
            <a:ext cx="5557212" cy="28729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55821" y="1478344"/>
            <a:ext cx="11295495" cy="5887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50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58927"/>
            <a:ext cx="11295864" cy="824965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09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698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845964"/>
            <a:ext cx="6952868" cy="3391734"/>
          </a:xfrm>
        </p:spPr>
        <p:txBody>
          <a:bodyPr/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766731" y="734483"/>
            <a:ext cx="6983847" cy="94112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495630" y="734482"/>
            <a:ext cx="3882441" cy="4503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8032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1"/>
            <a:ext cx="12192000" cy="61313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4715" y="1614297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en-GB" sz="3800" dirty="0">
                <a:solidFill>
                  <a:schemeClr val="bg1"/>
                </a:solidFill>
              </a:rPr>
              <a:t>Click to edit Master title style</a:t>
            </a: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454715" y="1614297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en-GB" sz="3800" dirty="0">
                <a:solidFill>
                  <a:schemeClr val="bg1"/>
                </a:solidFill>
              </a:rPr>
              <a:t>Click to edit Master title style</a:t>
            </a:r>
            <a:endParaRPr lang="en-US" sz="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03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1769169"/>
            <a:ext cx="6952868" cy="3391734"/>
          </a:xfrm>
        </p:spPr>
        <p:txBody>
          <a:bodyPr/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1590" y="657688"/>
            <a:ext cx="6983847" cy="94112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7868137" y="1769168"/>
            <a:ext cx="3882441" cy="33917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8584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442180"/>
            <a:ext cx="11217360" cy="2307618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3050960"/>
            <a:ext cx="12192000" cy="27538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47126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675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4715" y="747376"/>
            <a:ext cx="11295864" cy="4290001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Clr>
                <a:schemeClr val="accent5"/>
              </a:buClr>
              <a:buFontTx/>
              <a:buNone/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5223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42226"/>
            <a:ext cx="11295864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715" y="1653014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buClr>
                <a:schemeClr val="accent5"/>
              </a:buCl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6210894" y="1653014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231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451" y="342599"/>
            <a:ext cx="11295864" cy="82496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820" y="2386645"/>
            <a:ext cx="5472203" cy="28729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735" y="2386644"/>
            <a:ext cx="5557212" cy="28729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55821" y="1478344"/>
            <a:ext cx="11295495" cy="58879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060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845964"/>
            <a:ext cx="6952868" cy="3391734"/>
          </a:xfrm>
        </p:spPr>
        <p:txBody>
          <a:bodyPr/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766731" y="734483"/>
            <a:ext cx="6983847" cy="94112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495630" y="734482"/>
            <a:ext cx="3882441" cy="4503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01278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age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1"/>
            <a:ext cx="12192000" cy="61313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454715" y="1614297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en-GB" sz="3800" dirty="0">
                <a:solidFill>
                  <a:schemeClr val="bg1"/>
                </a:solidFill>
              </a:rPr>
              <a:t>Click to edit Master title style</a:t>
            </a:r>
            <a:endParaRPr lang="en-US" sz="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482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1769169"/>
            <a:ext cx="6952868" cy="3391734"/>
          </a:xfrm>
        </p:spPr>
        <p:txBody>
          <a:bodyPr/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1590" y="657688"/>
            <a:ext cx="6983847" cy="94112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7868137" y="1769168"/>
            <a:ext cx="3882441" cy="33917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64212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442180"/>
            <a:ext cx="11217360" cy="2307618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3050960"/>
            <a:ext cx="12192000" cy="27538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49949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9159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38331"/>
            <a:ext cx="11295864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715" y="1769369"/>
            <a:ext cx="11295864" cy="3507889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C22A62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FontTx/>
              <a:buNone/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06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4715" y="747378"/>
            <a:ext cx="11295864" cy="4290001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Clr>
                <a:schemeClr val="accent5"/>
              </a:buClr>
              <a:buFontTx/>
              <a:buNone/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73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42228"/>
            <a:ext cx="11295864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716" y="1653016"/>
            <a:ext cx="5539685" cy="3469171"/>
          </a:xfrm>
        </p:spPr>
        <p:txBody>
          <a:bodyPr/>
          <a:lstStyle>
            <a:lvl1pPr>
              <a:defRPr sz="2100">
                <a:latin typeface="+mn-lt"/>
                <a:cs typeface="Arial" panose="020B0604020202020204" pitchFamily="34" charset="0"/>
              </a:defRPr>
            </a:lvl1pPr>
            <a:lvl2pPr>
              <a:buClr>
                <a:schemeClr val="accent5"/>
              </a:buClr>
              <a:defRPr sz="15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35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35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35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6210895" y="1653016"/>
            <a:ext cx="5539685" cy="3469171"/>
          </a:xfrm>
        </p:spPr>
        <p:txBody>
          <a:bodyPr/>
          <a:lstStyle>
            <a:lvl1pPr>
              <a:defRPr sz="2100">
                <a:latin typeface="+mn-lt"/>
                <a:cs typeface="Arial" panose="020B0604020202020204" pitchFamily="34" charset="0"/>
              </a:defRPr>
            </a:lvl1pPr>
            <a:lvl2pPr>
              <a:defRPr sz="15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35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35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35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031888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451" y="342601"/>
            <a:ext cx="11295864" cy="82496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821" y="2386647"/>
            <a:ext cx="5472203" cy="2872907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735" y="2386646"/>
            <a:ext cx="5557212" cy="2872907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55822" y="1478344"/>
            <a:ext cx="11295495" cy="5887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756579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58929"/>
            <a:ext cx="11295864" cy="824965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760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8919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1845964"/>
            <a:ext cx="6952868" cy="3391734"/>
          </a:xfrm>
        </p:spPr>
        <p:txBody>
          <a:bodyPr/>
          <a:lstStyle>
            <a:lvl1pPr>
              <a:defRPr sz="195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766733" y="734483"/>
            <a:ext cx="6983847" cy="941120"/>
          </a:xfrm>
        </p:spPr>
        <p:txBody>
          <a:bodyPr>
            <a:noAutofit/>
          </a:bodyPr>
          <a:lstStyle>
            <a:lvl1pPr>
              <a:defRPr sz="2250"/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495632" y="734482"/>
            <a:ext cx="3882441" cy="4503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2420541" algn="l"/>
              </a:tabLst>
              <a:defRPr sz="15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68178123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3"/>
            <a:ext cx="12192000" cy="61313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2420541" algn="l"/>
              </a:tabLst>
              <a:defRPr sz="15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4715" y="1614298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en-GB" sz="2850" dirty="0">
                <a:solidFill>
                  <a:schemeClr val="bg1"/>
                </a:solidFill>
              </a:rPr>
              <a:t>Click to edit Master title style</a:t>
            </a:r>
            <a:endParaRPr lang="en-US" sz="28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18164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1769169"/>
            <a:ext cx="6952868" cy="3391734"/>
          </a:xfrm>
        </p:spPr>
        <p:txBody>
          <a:bodyPr/>
          <a:lstStyle>
            <a:lvl1pPr>
              <a:defRPr sz="195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1591" y="657688"/>
            <a:ext cx="6983847" cy="941120"/>
          </a:xfrm>
        </p:spPr>
        <p:txBody>
          <a:bodyPr>
            <a:noAutofit/>
          </a:bodyPr>
          <a:lstStyle>
            <a:lvl1pPr>
              <a:defRPr sz="225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7868138" y="1769168"/>
            <a:ext cx="3882441" cy="33917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2420541" algn="l"/>
              </a:tabLst>
              <a:defRPr sz="15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34616067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442180"/>
            <a:ext cx="11217360" cy="2307618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3050962"/>
            <a:ext cx="12192000" cy="27538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2420541" algn="l"/>
              </a:tabLst>
              <a:defRPr sz="15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92567575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495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7EA2-2E5D-4E2F-B269-3C58E9752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EB8A64-5A63-4189-ADD3-A97D0C973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7D728-F71B-4FA2-897C-AE3A4F3C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EDEC-9ED8-46D7-A78A-20C58B53F648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EE17D-EE5A-43B6-B107-9E1F3023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02F93-3FB7-457E-8FDE-A474D960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8C5A8-2DA3-4963-9F82-84D41BF39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19551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0413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38329"/>
            <a:ext cx="11295864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715" y="1769369"/>
            <a:ext cx="11295864" cy="3507889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C22A62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FontTx/>
              <a:buNone/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0124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4715" y="747376"/>
            <a:ext cx="11295864" cy="4290001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Clr>
                <a:schemeClr val="accent5"/>
              </a:buClr>
              <a:buFontTx/>
              <a:buNone/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7490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42226"/>
            <a:ext cx="11295864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715" y="1653014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buClr>
                <a:schemeClr val="accent5"/>
              </a:buCl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6210894" y="1653014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44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451" y="342599"/>
            <a:ext cx="11295864" cy="82496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820" y="2386645"/>
            <a:ext cx="5472203" cy="28729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735" y="2386644"/>
            <a:ext cx="5557212" cy="28729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55821" y="1478344"/>
            <a:ext cx="11295495" cy="5887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04637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58927"/>
            <a:ext cx="11295864" cy="824965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483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9625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845964"/>
            <a:ext cx="6952868" cy="3391734"/>
          </a:xfrm>
        </p:spPr>
        <p:txBody>
          <a:bodyPr/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766731" y="734483"/>
            <a:ext cx="6983847" cy="94112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495630" y="734482"/>
            <a:ext cx="3882441" cy="4503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69751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1"/>
            <a:ext cx="12192000" cy="61313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4715" y="1614297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en-GB" sz="3800" dirty="0">
                <a:solidFill>
                  <a:schemeClr val="bg1"/>
                </a:solidFill>
              </a:rPr>
              <a:t>Click to edit Master title style</a:t>
            </a: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454715" y="1614297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en-GB" sz="3800" dirty="0">
                <a:solidFill>
                  <a:schemeClr val="bg1"/>
                </a:solidFill>
              </a:rPr>
              <a:t>Click to edit Master title style</a:t>
            </a:r>
            <a:endParaRPr lang="en-US" sz="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387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1769169"/>
            <a:ext cx="6952868" cy="3391734"/>
          </a:xfrm>
        </p:spPr>
        <p:txBody>
          <a:bodyPr/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1590" y="657688"/>
            <a:ext cx="6983847" cy="94112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7868137" y="1769168"/>
            <a:ext cx="3882441" cy="33917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019836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442180"/>
            <a:ext cx="11217360" cy="2307618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3050960"/>
            <a:ext cx="12192000" cy="27538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313221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5537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3499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4715" y="747376"/>
            <a:ext cx="11295864" cy="4290001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Clr>
                <a:schemeClr val="accent5"/>
              </a:buClr>
              <a:buFontTx/>
              <a:buNone/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5294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15" y="342226"/>
            <a:ext cx="11295864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715" y="1653014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buClr>
                <a:schemeClr val="accent5"/>
              </a:buCl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6210894" y="1653014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464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451" y="342599"/>
            <a:ext cx="11295864" cy="82496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820" y="2386645"/>
            <a:ext cx="5472203" cy="28729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735" y="2386644"/>
            <a:ext cx="5557212" cy="28729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55821" y="1478344"/>
            <a:ext cx="11295495" cy="58879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435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845964"/>
            <a:ext cx="6952868" cy="3391734"/>
          </a:xfrm>
        </p:spPr>
        <p:txBody>
          <a:bodyPr/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766731" y="734483"/>
            <a:ext cx="6983847" cy="94112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495630" y="734482"/>
            <a:ext cx="3882441" cy="4503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845455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age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1"/>
            <a:ext cx="12192000" cy="61313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454715" y="1614297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chemeClr val="bg2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en-GB" sz="3800" dirty="0">
                <a:solidFill>
                  <a:schemeClr val="bg1"/>
                </a:solidFill>
              </a:rPr>
              <a:t>Click to edit Master title style</a:t>
            </a:r>
            <a:endParaRPr lang="en-US" sz="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985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1769169"/>
            <a:ext cx="6952868" cy="3391734"/>
          </a:xfrm>
        </p:spPr>
        <p:txBody>
          <a:bodyPr/>
          <a:lstStyle>
            <a:lvl1pPr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1590" y="657688"/>
            <a:ext cx="6983847" cy="94112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7868137" y="1769168"/>
            <a:ext cx="3882441" cy="33917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675596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1591" y="442180"/>
            <a:ext cx="11217360" cy="2307618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 bwMode="gray">
          <a:xfrm>
            <a:off x="0" y="3050960"/>
            <a:ext cx="12192000" cy="27538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tabLst>
                <a:tab pos="3227388" algn="l"/>
              </a:tabLst>
              <a:defRPr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5607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5853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997279"/>
            <a:ext cx="9715500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3643312"/>
            <a:ext cx="800100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8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556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97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1" y="4131474"/>
            <a:ext cx="9715500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1" y="2725049"/>
            <a:ext cx="9715500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1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43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457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072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686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891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275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447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439168"/>
            <a:ext cx="5050235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15" indent="0">
              <a:buNone/>
              <a:defRPr sz="1875" b="1"/>
            </a:lvl2pPr>
            <a:lvl3pPr marL="857229" indent="0">
              <a:buNone/>
              <a:defRPr sz="1688" b="1"/>
            </a:lvl3pPr>
            <a:lvl4pPr marL="1285843" indent="0">
              <a:buNone/>
              <a:defRPr sz="1500" b="1"/>
            </a:lvl4pPr>
            <a:lvl5pPr marL="1714457" indent="0">
              <a:buNone/>
              <a:defRPr sz="1500" b="1"/>
            </a:lvl5pPr>
            <a:lvl6pPr marL="2143072" indent="0">
              <a:buNone/>
              <a:defRPr sz="1500" b="1"/>
            </a:lvl6pPr>
            <a:lvl7pPr marL="2571686" indent="0">
              <a:buNone/>
              <a:defRPr sz="1500" b="1"/>
            </a:lvl7pPr>
            <a:lvl8pPr marL="3000300" indent="0">
              <a:buNone/>
              <a:defRPr sz="1500" b="1"/>
            </a:lvl8pPr>
            <a:lvl9pPr marL="3428915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038945"/>
            <a:ext cx="5050235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5" y="1439168"/>
            <a:ext cx="5052218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15" indent="0">
              <a:buNone/>
              <a:defRPr sz="1875" b="1"/>
            </a:lvl2pPr>
            <a:lvl3pPr marL="857229" indent="0">
              <a:buNone/>
              <a:defRPr sz="1688" b="1"/>
            </a:lvl3pPr>
            <a:lvl4pPr marL="1285843" indent="0">
              <a:buNone/>
              <a:defRPr sz="1500" b="1"/>
            </a:lvl4pPr>
            <a:lvl5pPr marL="1714457" indent="0">
              <a:buNone/>
              <a:defRPr sz="1500" b="1"/>
            </a:lvl5pPr>
            <a:lvl6pPr marL="2143072" indent="0">
              <a:buNone/>
              <a:defRPr sz="1500" b="1"/>
            </a:lvl6pPr>
            <a:lvl7pPr marL="2571686" indent="0">
              <a:buNone/>
              <a:defRPr sz="1500" b="1"/>
            </a:lvl7pPr>
            <a:lvl8pPr marL="3000300" indent="0">
              <a:buNone/>
              <a:defRPr sz="1500" b="1"/>
            </a:lvl8pPr>
            <a:lvl9pPr marL="3428915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5" y="2038945"/>
            <a:ext cx="5052218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891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94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85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3" y="255984"/>
            <a:ext cx="3760391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3" y="255990"/>
            <a:ext cx="6389688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3" y="1345406"/>
            <a:ext cx="3760391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15" indent="0">
              <a:buNone/>
              <a:defRPr sz="1125"/>
            </a:lvl2pPr>
            <a:lvl3pPr marL="857229" indent="0">
              <a:buNone/>
              <a:defRPr sz="938"/>
            </a:lvl3pPr>
            <a:lvl4pPr marL="1285843" indent="0">
              <a:buNone/>
              <a:defRPr sz="844"/>
            </a:lvl4pPr>
            <a:lvl5pPr marL="1714457" indent="0">
              <a:buNone/>
              <a:defRPr sz="844"/>
            </a:lvl5pPr>
            <a:lvl6pPr marL="2143072" indent="0">
              <a:buNone/>
              <a:defRPr sz="844"/>
            </a:lvl6pPr>
            <a:lvl7pPr marL="2571686" indent="0">
              <a:buNone/>
              <a:defRPr sz="844"/>
            </a:lvl7pPr>
            <a:lvl8pPr marL="3000300" indent="0">
              <a:buNone/>
              <a:defRPr sz="844"/>
            </a:lvl8pPr>
            <a:lvl9pPr marL="3428915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586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500562"/>
            <a:ext cx="68580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574477"/>
            <a:ext cx="68580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15" indent="0">
              <a:buNone/>
              <a:defRPr sz="2625"/>
            </a:lvl2pPr>
            <a:lvl3pPr marL="857229" indent="0">
              <a:buNone/>
              <a:defRPr sz="2250"/>
            </a:lvl3pPr>
            <a:lvl4pPr marL="1285843" indent="0">
              <a:buNone/>
              <a:defRPr sz="1875"/>
            </a:lvl4pPr>
            <a:lvl5pPr marL="1714457" indent="0">
              <a:buNone/>
              <a:defRPr sz="1875"/>
            </a:lvl5pPr>
            <a:lvl6pPr marL="2143072" indent="0">
              <a:buNone/>
              <a:defRPr sz="1875"/>
            </a:lvl6pPr>
            <a:lvl7pPr marL="2571686" indent="0">
              <a:buNone/>
              <a:defRPr sz="1875"/>
            </a:lvl7pPr>
            <a:lvl8pPr marL="3000300" indent="0">
              <a:buNone/>
              <a:defRPr sz="1875"/>
            </a:lvl8pPr>
            <a:lvl9pPr marL="3428915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031879"/>
            <a:ext cx="68580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15" indent="0">
              <a:buNone/>
              <a:defRPr sz="1125"/>
            </a:lvl2pPr>
            <a:lvl3pPr marL="857229" indent="0">
              <a:buNone/>
              <a:defRPr sz="938"/>
            </a:lvl3pPr>
            <a:lvl4pPr marL="1285843" indent="0">
              <a:buNone/>
              <a:defRPr sz="844"/>
            </a:lvl4pPr>
            <a:lvl5pPr marL="1714457" indent="0">
              <a:buNone/>
              <a:defRPr sz="844"/>
            </a:lvl5pPr>
            <a:lvl6pPr marL="2143072" indent="0">
              <a:buNone/>
              <a:defRPr sz="844"/>
            </a:lvl6pPr>
            <a:lvl7pPr marL="2571686" indent="0">
              <a:buNone/>
              <a:defRPr sz="844"/>
            </a:lvl7pPr>
            <a:lvl8pPr marL="3000300" indent="0">
              <a:buNone/>
              <a:defRPr sz="844"/>
            </a:lvl8pPr>
            <a:lvl9pPr marL="3428915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306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460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57478"/>
            <a:ext cx="2571750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57478"/>
            <a:ext cx="7524750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315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997275"/>
            <a:ext cx="9715500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3643312"/>
            <a:ext cx="800100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57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28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71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0409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150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1" y="4131470"/>
            <a:ext cx="9715500" cy="1276945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1" y="2725045"/>
            <a:ext cx="9715500" cy="14064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1486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142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14457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4pPr>
            <a:lvl5pPr marL="2285943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5pPr>
            <a:lvl6pPr marL="2857429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6pPr>
            <a:lvl7pPr marL="3428915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7pPr>
            <a:lvl8pPr marL="4000400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8pPr>
            <a:lvl9pPr marL="4571886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675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500189"/>
            <a:ext cx="5048250" cy="4243090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500189"/>
            <a:ext cx="5048250" cy="4243090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909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439168"/>
            <a:ext cx="5050235" cy="59977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486" indent="0">
              <a:buNone/>
              <a:defRPr sz="2500" b="1"/>
            </a:lvl2pPr>
            <a:lvl3pPr marL="1142972" indent="0">
              <a:buNone/>
              <a:defRPr sz="2250" b="1"/>
            </a:lvl3pPr>
            <a:lvl4pPr marL="1714457" indent="0">
              <a:buNone/>
              <a:defRPr sz="2000" b="1"/>
            </a:lvl4pPr>
            <a:lvl5pPr marL="2285943" indent="0">
              <a:buNone/>
              <a:defRPr sz="2000" b="1"/>
            </a:lvl5pPr>
            <a:lvl6pPr marL="2857429" indent="0">
              <a:buNone/>
              <a:defRPr sz="2000" b="1"/>
            </a:lvl6pPr>
            <a:lvl7pPr marL="3428915" indent="0">
              <a:buNone/>
              <a:defRPr sz="2000" b="1"/>
            </a:lvl7pPr>
            <a:lvl8pPr marL="4000400" indent="0">
              <a:buNone/>
              <a:defRPr sz="2000" b="1"/>
            </a:lvl8pPr>
            <a:lvl9pPr marL="4571886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038945"/>
            <a:ext cx="5050235" cy="370433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5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3" y="1439168"/>
            <a:ext cx="5052218" cy="59977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486" indent="0">
              <a:buNone/>
              <a:defRPr sz="2500" b="1"/>
            </a:lvl2pPr>
            <a:lvl3pPr marL="1142972" indent="0">
              <a:buNone/>
              <a:defRPr sz="2250" b="1"/>
            </a:lvl3pPr>
            <a:lvl4pPr marL="1714457" indent="0">
              <a:buNone/>
              <a:defRPr sz="2000" b="1"/>
            </a:lvl4pPr>
            <a:lvl5pPr marL="2285943" indent="0">
              <a:buNone/>
              <a:defRPr sz="2000" b="1"/>
            </a:lvl5pPr>
            <a:lvl6pPr marL="2857429" indent="0">
              <a:buNone/>
              <a:defRPr sz="2000" b="1"/>
            </a:lvl6pPr>
            <a:lvl7pPr marL="3428915" indent="0">
              <a:buNone/>
              <a:defRPr sz="2000" b="1"/>
            </a:lvl7pPr>
            <a:lvl8pPr marL="4000400" indent="0">
              <a:buNone/>
              <a:defRPr sz="2000" b="1"/>
            </a:lvl8pPr>
            <a:lvl9pPr marL="4571886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3" y="2038945"/>
            <a:ext cx="5052218" cy="370433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5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662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97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952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55984"/>
            <a:ext cx="3760391" cy="1089422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3" y="255986"/>
            <a:ext cx="6389688" cy="5487293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1345406"/>
            <a:ext cx="3760391" cy="4397872"/>
          </a:xfrm>
        </p:spPr>
        <p:txBody>
          <a:bodyPr/>
          <a:lstStyle>
            <a:lvl1pPr marL="0" indent="0">
              <a:buNone/>
              <a:defRPr sz="1750"/>
            </a:lvl1pPr>
            <a:lvl2pPr marL="571486" indent="0">
              <a:buNone/>
              <a:defRPr sz="1500"/>
            </a:lvl2pPr>
            <a:lvl3pPr marL="1142972" indent="0">
              <a:buNone/>
              <a:defRPr sz="1250"/>
            </a:lvl3pPr>
            <a:lvl4pPr marL="1714457" indent="0">
              <a:buNone/>
              <a:defRPr sz="1125"/>
            </a:lvl4pPr>
            <a:lvl5pPr marL="2285943" indent="0">
              <a:buNone/>
              <a:defRPr sz="1125"/>
            </a:lvl5pPr>
            <a:lvl6pPr marL="2857429" indent="0">
              <a:buNone/>
              <a:defRPr sz="1125"/>
            </a:lvl6pPr>
            <a:lvl7pPr marL="3428915" indent="0">
              <a:buNone/>
              <a:defRPr sz="1125"/>
            </a:lvl7pPr>
            <a:lvl8pPr marL="4000400" indent="0">
              <a:buNone/>
              <a:defRPr sz="1125"/>
            </a:lvl8pPr>
            <a:lvl9pPr marL="4571886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864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500562"/>
            <a:ext cx="6858000" cy="531317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574477"/>
            <a:ext cx="6858000" cy="3857625"/>
          </a:xfrm>
        </p:spPr>
        <p:txBody>
          <a:bodyPr/>
          <a:lstStyle>
            <a:lvl1pPr marL="0" indent="0">
              <a:buNone/>
              <a:defRPr sz="4000"/>
            </a:lvl1pPr>
            <a:lvl2pPr marL="571486" indent="0">
              <a:buNone/>
              <a:defRPr sz="3500"/>
            </a:lvl2pPr>
            <a:lvl3pPr marL="1142972" indent="0">
              <a:buNone/>
              <a:defRPr sz="3000"/>
            </a:lvl3pPr>
            <a:lvl4pPr marL="1714457" indent="0">
              <a:buNone/>
              <a:defRPr sz="2500"/>
            </a:lvl4pPr>
            <a:lvl5pPr marL="2285943" indent="0">
              <a:buNone/>
              <a:defRPr sz="2500"/>
            </a:lvl5pPr>
            <a:lvl6pPr marL="2857429" indent="0">
              <a:buNone/>
              <a:defRPr sz="2500"/>
            </a:lvl6pPr>
            <a:lvl7pPr marL="3428915" indent="0">
              <a:buNone/>
              <a:defRPr sz="2500"/>
            </a:lvl7pPr>
            <a:lvl8pPr marL="4000400" indent="0">
              <a:buNone/>
              <a:defRPr sz="2500"/>
            </a:lvl8pPr>
            <a:lvl9pPr marL="4571886" indent="0">
              <a:buNone/>
              <a:defRPr sz="2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031879"/>
            <a:ext cx="6858000" cy="754558"/>
          </a:xfrm>
        </p:spPr>
        <p:txBody>
          <a:bodyPr/>
          <a:lstStyle>
            <a:lvl1pPr marL="0" indent="0">
              <a:buNone/>
              <a:defRPr sz="1750"/>
            </a:lvl1pPr>
            <a:lvl2pPr marL="571486" indent="0">
              <a:buNone/>
              <a:defRPr sz="1500"/>
            </a:lvl2pPr>
            <a:lvl3pPr marL="1142972" indent="0">
              <a:buNone/>
              <a:defRPr sz="1250"/>
            </a:lvl3pPr>
            <a:lvl4pPr marL="1714457" indent="0">
              <a:buNone/>
              <a:defRPr sz="1125"/>
            </a:lvl4pPr>
            <a:lvl5pPr marL="2285943" indent="0">
              <a:buNone/>
              <a:defRPr sz="1125"/>
            </a:lvl5pPr>
            <a:lvl6pPr marL="2857429" indent="0">
              <a:buNone/>
              <a:defRPr sz="1125"/>
            </a:lvl6pPr>
            <a:lvl7pPr marL="3428915" indent="0">
              <a:buNone/>
              <a:defRPr sz="1125"/>
            </a:lvl7pPr>
            <a:lvl8pPr marL="4000400" indent="0">
              <a:buNone/>
              <a:defRPr sz="1125"/>
            </a:lvl8pPr>
            <a:lvl9pPr marL="4571886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29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555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57474"/>
            <a:ext cx="2571750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57474"/>
            <a:ext cx="7524750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12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4715" y="677334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715" y="1695891"/>
            <a:ext cx="11295864" cy="35078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88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51" r:id="rId13"/>
    <p:sldLayoutId id="2147483652" r:id="rId14"/>
    <p:sldLayoutId id="2147483653" r:id="rId15"/>
    <p:sldLayoutId id="2147483656" r:id="rId16"/>
    <p:sldLayoutId id="2147483657" r:id="rId17"/>
    <p:sldLayoutId id="2147483658" r:id="rId18"/>
    <p:sldLayoutId id="2147483659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kern="1200">
          <a:solidFill>
            <a:srgbClr val="231F20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Clr>
          <a:schemeClr val="tx1"/>
        </a:buClr>
        <a:buFontTx/>
        <a:buNone/>
        <a:defRPr sz="2800" b="1" kern="1200">
          <a:solidFill>
            <a:srgbClr val="C22A62"/>
          </a:solidFill>
          <a:latin typeface="+mn-lt"/>
          <a:ea typeface="+mn-ea"/>
          <a:cs typeface="Arial" panose="020B0604020202020204" pitchFamily="34" charset="0"/>
        </a:defRPr>
      </a:lvl1pPr>
      <a:lvl2pPr marL="0" indent="0" algn="l" defTabSz="457200" rtl="0" eaLnBrk="1" latinLnBrk="0" hangingPunct="1">
        <a:spcBef>
          <a:spcPct val="20000"/>
        </a:spcBef>
        <a:buClr>
          <a:schemeClr val="accent6"/>
        </a:buClr>
        <a:buFontTx/>
        <a:buNone/>
        <a:defRPr sz="20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-228600" algn="l" defTabSz="457200" rtl="0" eaLnBrk="1" latinLnBrk="0" hangingPunct="1">
        <a:spcBef>
          <a:spcPct val="20000"/>
        </a:spcBef>
        <a:buClr>
          <a:srgbClr val="1B95B1"/>
        </a:buClr>
        <a:buFont typeface="Arial"/>
        <a:buChar char="•"/>
        <a:defRPr sz="18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02000" indent="-228600" algn="l" defTabSz="457200" rtl="0" eaLnBrk="1" latinLnBrk="0" hangingPunct="1">
        <a:spcBef>
          <a:spcPct val="20000"/>
        </a:spcBef>
        <a:buClr>
          <a:srgbClr val="1B95B1"/>
        </a:buClr>
        <a:buFont typeface="Arial"/>
        <a:buChar char="–"/>
        <a:defRPr sz="18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7200" indent="-228600" algn="l" defTabSz="457200" rtl="0" eaLnBrk="1" latinLnBrk="0" hangingPunct="1">
        <a:spcBef>
          <a:spcPct val="20000"/>
        </a:spcBef>
        <a:buClr>
          <a:srgbClr val="1B95B1"/>
        </a:buClr>
        <a:buFont typeface="Arial"/>
        <a:buChar char="»"/>
        <a:defRPr sz="18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4715" y="677336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715" y="1695893"/>
            <a:ext cx="11295864" cy="35078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56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850" b="1" kern="1200">
          <a:solidFill>
            <a:srgbClr val="231F20"/>
          </a:solidFill>
          <a:latin typeface="+mj-lt"/>
          <a:ea typeface="+mj-ea"/>
          <a:cs typeface="+mj-cs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Clr>
          <a:schemeClr val="tx1"/>
        </a:buClr>
        <a:buFontTx/>
        <a:buNone/>
        <a:defRPr sz="2100" b="1" kern="1200">
          <a:solidFill>
            <a:srgbClr val="C22A62"/>
          </a:solidFill>
          <a:latin typeface="+mn-lt"/>
          <a:ea typeface="+mn-ea"/>
          <a:cs typeface="Arial" panose="020B0604020202020204" pitchFamily="34" charset="0"/>
        </a:defRPr>
      </a:lvl1pPr>
      <a:lvl2pPr marL="0" indent="0" algn="l" defTabSz="342900" rtl="0" eaLnBrk="1" latinLnBrk="0" hangingPunct="1">
        <a:spcBef>
          <a:spcPct val="20000"/>
        </a:spcBef>
        <a:buClr>
          <a:schemeClr val="accent6"/>
        </a:buClr>
        <a:buFontTx/>
        <a:buNone/>
        <a:defRPr sz="15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-171450" algn="l" defTabSz="342900" rtl="0" eaLnBrk="1" latinLnBrk="0" hangingPunct="1">
        <a:spcBef>
          <a:spcPct val="20000"/>
        </a:spcBef>
        <a:buClr>
          <a:srgbClr val="1B95B1"/>
        </a:buClr>
        <a:buFont typeface="Arial"/>
        <a:buChar char="•"/>
        <a:defRPr sz="135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26500" indent="-171450" algn="l" defTabSz="342900" rtl="0" eaLnBrk="1" latinLnBrk="0" hangingPunct="1">
        <a:spcBef>
          <a:spcPct val="20000"/>
        </a:spcBef>
        <a:buClr>
          <a:srgbClr val="1B95B1"/>
        </a:buClr>
        <a:buFont typeface="Arial"/>
        <a:buChar char="–"/>
        <a:defRPr sz="135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15400" indent="-171450" algn="l" defTabSz="342900" rtl="0" eaLnBrk="1" latinLnBrk="0" hangingPunct="1">
        <a:spcBef>
          <a:spcPct val="20000"/>
        </a:spcBef>
        <a:buClr>
          <a:srgbClr val="1B95B1"/>
        </a:buClr>
        <a:buFont typeface="Arial"/>
        <a:buChar char="»"/>
        <a:defRPr sz="135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4715" y="677334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715" y="1695891"/>
            <a:ext cx="11295864" cy="35078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011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kern="1200">
          <a:solidFill>
            <a:srgbClr val="231F20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Clr>
          <a:schemeClr val="tx1"/>
        </a:buClr>
        <a:buFontTx/>
        <a:buNone/>
        <a:defRPr sz="2800" b="1" kern="1200">
          <a:solidFill>
            <a:srgbClr val="C22A62"/>
          </a:solidFill>
          <a:latin typeface="+mn-lt"/>
          <a:ea typeface="+mn-ea"/>
          <a:cs typeface="Arial" panose="020B0604020202020204" pitchFamily="34" charset="0"/>
        </a:defRPr>
      </a:lvl1pPr>
      <a:lvl2pPr marL="0" indent="0" algn="l" defTabSz="457200" rtl="0" eaLnBrk="1" latinLnBrk="0" hangingPunct="1">
        <a:spcBef>
          <a:spcPct val="20000"/>
        </a:spcBef>
        <a:buClr>
          <a:schemeClr val="accent6"/>
        </a:buClr>
        <a:buFontTx/>
        <a:buNone/>
        <a:defRPr sz="20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-228600" algn="l" defTabSz="457200" rtl="0" eaLnBrk="1" latinLnBrk="0" hangingPunct="1">
        <a:spcBef>
          <a:spcPct val="20000"/>
        </a:spcBef>
        <a:buClr>
          <a:srgbClr val="1B95B1"/>
        </a:buClr>
        <a:buFont typeface="Arial"/>
        <a:buChar char="•"/>
        <a:defRPr sz="18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02000" indent="-228600" algn="l" defTabSz="457200" rtl="0" eaLnBrk="1" latinLnBrk="0" hangingPunct="1">
        <a:spcBef>
          <a:spcPct val="20000"/>
        </a:spcBef>
        <a:buClr>
          <a:srgbClr val="1B95B1"/>
        </a:buClr>
        <a:buFont typeface="Arial"/>
        <a:buChar char="–"/>
        <a:defRPr sz="18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7200" indent="-228600" algn="l" defTabSz="457200" rtl="0" eaLnBrk="1" latinLnBrk="0" hangingPunct="1">
        <a:spcBef>
          <a:spcPct val="20000"/>
        </a:spcBef>
        <a:buClr>
          <a:srgbClr val="1B95B1"/>
        </a:buClr>
        <a:buFont typeface="Arial"/>
        <a:buChar char="»"/>
        <a:defRPr sz="1800" kern="1200">
          <a:solidFill>
            <a:srgbClr val="231F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57473"/>
            <a:ext cx="1028700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00189"/>
            <a:ext cx="1028700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" y="5959083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5250" y="5959083"/>
            <a:ext cx="36195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500" y="5959083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defTabSz="857229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1" indent="-321461" algn="l" defTabSz="857229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498" indent="-267884" algn="l" defTabSz="857229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36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50" indent="-214307" algn="l" defTabSz="857229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764" indent="-214307" algn="l" defTabSz="857229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378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5993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08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222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15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43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457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072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686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00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8915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57473"/>
            <a:ext cx="1028700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00189"/>
            <a:ext cx="1028700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" y="5959079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5250" y="5959079"/>
            <a:ext cx="36195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500" y="5959079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4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defTabSz="1142972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8615" indent="-428615" algn="l" defTabSz="114297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28664" indent="-357178" algn="l" defTabSz="1142972" rtl="0" eaLnBrk="1" latinLnBrk="0" hangingPunct="1">
        <a:spcBef>
          <a:spcPct val="20000"/>
        </a:spcBef>
        <a:buFont typeface="Arial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14" indent="-285743" algn="l" defTabSz="1142972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00" indent="-285743" algn="l" defTabSz="1142972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1685" indent="-285743" algn="l" defTabSz="1142972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43171" indent="-285743" algn="l" defTabSz="114297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14657" indent="-285743" algn="l" defTabSz="114297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86143" indent="-285743" algn="l" defTabSz="114297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57628" indent="-285743" algn="l" defTabSz="114297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486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457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43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429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8915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400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1886" algn="l" defTabSz="1142972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0.svg"/><Relationship Id="rId11" Type="http://schemas.openxmlformats.org/officeDocument/2006/relationships/image" Target="../media/image15.svg"/><Relationship Id="rId5" Type="http://schemas.openxmlformats.org/officeDocument/2006/relationships/image" Target="../media/image9.jpe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0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svg"/><Relationship Id="rId12" Type="http://schemas.openxmlformats.org/officeDocument/2006/relationships/image" Target="../media/image19.svg"/><Relationship Id="rId17" Type="http://schemas.openxmlformats.org/officeDocument/2006/relationships/image" Target="../media/image17.png"/><Relationship Id="rId2" Type="http://schemas.openxmlformats.org/officeDocument/2006/relationships/audio" Target="../media/media2.m4a"/><Relationship Id="rId16" Type="http://schemas.openxmlformats.org/officeDocument/2006/relationships/image" Target="../media/image23.svg"/><Relationship Id="rId1" Type="http://schemas.microsoft.com/office/2007/relationships/media" Target="../media/media2.m4a"/><Relationship Id="rId6" Type="http://schemas.openxmlformats.org/officeDocument/2006/relationships/image" Target="../media/image14.svg"/><Relationship Id="rId11" Type="http://schemas.openxmlformats.org/officeDocument/2006/relationships/image" Target="../media/image10.svg"/><Relationship Id="rId5" Type="http://schemas.openxmlformats.org/officeDocument/2006/relationships/image" Target="../media/image8.svg"/><Relationship Id="rId15" Type="http://schemas.openxmlformats.org/officeDocument/2006/relationships/image" Target="../media/image22.png"/><Relationship Id="rId10" Type="http://schemas.openxmlformats.org/officeDocument/2006/relationships/image" Target="../media/image15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2.svg"/><Relationship Id="rId1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11.svg"/><Relationship Id="rId12" Type="http://schemas.openxmlformats.org/officeDocument/2006/relationships/image" Target="../media/image27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4.svg"/><Relationship Id="rId11" Type="http://schemas.openxmlformats.org/officeDocument/2006/relationships/image" Target="../media/image26.svg"/><Relationship Id="rId5" Type="http://schemas.openxmlformats.org/officeDocument/2006/relationships/image" Target="../media/image8.svg"/><Relationship Id="rId10" Type="http://schemas.openxmlformats.org/officeDocument/2006/relationships/image" Target="../media/image25.sv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11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11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11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11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11.sv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1.xml"/><Relationship Id="rId1" Type="http://schemas.openxmlformats.org/officeDocument/2006/relationships/video" Target="https://www.youtube.com/embed/K0zgg1Gv-EU" TargetMode="Externa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11.sv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1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png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8.svg"/><Relationship Id="rId10" Type="http://schemas.openxmlformats.org/officeDocument/2006/relationships/image" Target="../media/image37.sv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36.svg"/><Relationship Id="rId1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microsoft.com/office/2007/relationships/hdphoto" Target="../media/hdphoto2.wdp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4.svg"/><Relationship Id="rId12" Type="http://schemas.openxmlformats.org/officeDocument/2006/relationships/image" Target="../media/image42.png"/><Relationship Id="rId17" Type="http://schemas.openxmlformats.org/officeDocument/2006/relationships/image" Target="../media/image17.png"/><Relationship Id="rId2" Type="http://schemas.microsoft.com/office/2007/relationships/media" Target="../media/media15.m4a"/><Relationship Id="rId16" Type="http://schemas.openxmlformats.org/officeDocument/2006/relationships/image" Target="../media/image45.svg"/><Relationship Id="rId1" Type="http://schemas.openxmlformats.org/officeDocument/2006/relationships/audio" Target="NULL" TargetMode="External"/><Relationship Id="rId6" Type="http://schemas.openxmlformats.org/officeDocument/2006/relationships/image" Target="../media/image33.svg"/><Relationship Id="rId11" Type="http://schemas.microsoft.com/office/2007/relationships/hdphoto" Target="../media/hdphoto1.wdp"/><Relationship Id="rId5" Type="http://schemas.openxmlformats.org/officeDocument/2006/relationships/image" Target="../media/image8.svg"/><Relationship Id="rId15" Type="http://schemas.openxmlformats.org/officeDocument/2006/relationships/image" Target="../media/image44.sv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36.svg"/><Relationship Id="rId1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microsoft.com/office/2007/relationships/hdphoto" Target="../media/hdphoto2.wdp"/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34.svg"/><Relationship Id="rId12" Type="http://schemas.openxmlformats.org/officeDocument/2006/relationships/image" Target="../media/image42.png"/><Relationship Id="rId17" Type="http://schemas.openxmlformats.org/officeDocument/2006/relationships/image" Target="../media/image17.png"/><Relationship Id="rId2" Type="http://schemas.microsoft.com/office/2007/relationships/media" Target="../media/media15.m4a"/><Relationship Id="rId16" Type="http://schemas.openxmlformats.org/officeDocument/2006/relationships/image" Target="../media/image45.svg"/><Relationship Id="rId1" Type="http://schemas.openxmlformats.org/officeDocument/2006/relationships/audio" Target="NULL" TargetMode="External"/><Relationship Id="rId6" Type="http://schemas.openxmlformats.org/officeDocument/2006/relationships/image" Target="../media/image33.svg"/><Relationship Id="rId11" Type="http://schemas.microsoft.com/office/2007/relationships/hdphoto" Target="../media/hdphoto1.wdp"/><Relationship Id="rId5" Type="http://schemas.openxmlformats.org/officeDocument/2006/relationships/image" Target="../media/image8.svg"/><Relationship Id="rId15" Type="http://schemas.openxmlformats.org/officeDocument/2006/relationships/image" Target="../media/image44.sv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6.svg"/><Relationship Id="rId1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48.png"/><Relationship Id="rId3" Type="http://schemas.openxmlformats.org/officeDocument/2006/relationships/image" Target="../media/image8.svg"/><Relationship Id="rId7" Type="http://schemas.openxmlformats.org/officeDocument/2006/relationships/image" Target="../media/image11.svg"/><Relationship Id="rId12" Type="http://schemas.openxmlformats.org/officeDocument/2006/relationships/hyperlink" Target="https://voice.diem25.org/about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5.svg"/><Relationship Id="rId11" Type="http://schemas.openxmlformats.org/officeDocument/2006/relationships/image" Target="../media/image47.png"/><Relationship Id="rId5" Type="http://schemas.openxmlformats.org/officeDocument/2006/relationships/image" Target="../media/image18.svg"/><Relationship Id="rId10" Type="http://schemas.openxmlformats.org/officeDocument/2006/relationships/image" Target="../media/image46.svg"/><Relationship Id="rId4" Type="http://schemas.openxmlformats.org/officeDocument/2006/relationships/image" Target="../media/image14.sv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">
            <a:extLst>
              <a:ext uri="{FF2B5EF4-FFF2-40B4-BE49-F238E27FC236}">
                <a16:creationId xmlns:a16="http://schemas.microsoft.com/office/drawing/2014/main" id="{7CC9F76F-CA32-7DCE-F900-0126D02038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3928785" y="3739764"/>
            <a:ext cx="4334430" cy="3635503"/>
          </a:xfrm>
          <a:custGeom>
            <a:avLst/>
            <a:gdLst/>
            <a:ahLst/>
            <a:cxnLst/>
            <a:rect l="l" t="t" r="r" b="b"/>
            <a:pathLst>
              <a:path w="4623392" h="3877870">
                <a:moveTo>
                  <a:pt x="4623392" y="3877870"/>
                </a:moveTo>
                <a:lnTo>
                  <a:pt x="0" y="3877870"/>
                </a:lnTo>
                <a:lnTo>
                  <a:pt x="0" y="0"/>
                </a:lnTo>
                <a:lnTo>
                  <a:pt x="4623392" y="0"/>
                </a:lnTo>
                <a:lnTo>
                  <a:pt x="4623392" y="387787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Freeform 2">
            <a:extLst>
              <a:ext uri="{FF2B5EF4-FFF2-40B4-BE49-F238E27FC236}">
                <a16:creationId xmlns:a16="http://schemas.microsoft.com/office/drawing/2014/main" id="{B9221707-BA11-85A2-2FD8-92A0D38EFD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"/>
            <a:ext cx="12192000" cy="6857992"/>
          </a:xfrm>
          <a:custGeom>
            <a:avLst/>
            <a:gdLst/>
            <a:ahLst/>
            <a:cxnLst/>
            <a:rect l="l" t="t" r="r" b="b"/>
            <a:pathLst>
              <a:path w="9959494" h="7666437">
                <a:moveTo>
                  <a:pt x="0" y="0"/>
                </a:moveTo>
                <a:lnTo>
                  <a:pt x="9959494" y="0"/>
                </a:lnTo>
                <a:lnTo>
                  <a:pt x="9959494" y="7666437"/>
                </a:lnTo>
                <a:lnTo>
                  <a:pt x="0" y="7666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138" t="-66019" r="-39967" b="-57485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Group 5">
            <a:extLst>
              <a:ext uri="{FF2B5EF4-FFF2-40B4-BE49-F238E27FC236}">
                <a16:creationId xmlns:a16="http://schemas.microsoft.com/office/drawing/2014/main" id="{5FCBDF33-FD07-0C79-0B8B-F35E2768706A}"/>
              </a:ext>
            </a:extLst>
          </p:cNvPr>
          <p:cNvGrpSpPr>
            <a:grpSpLocks noChangeAspect="1"/>
          </p:cNvGrpSpPr>
          <p:nvPr/>
        </p:nvGrpSpPr>
        <p:grpSpPr>
          <a:xfrm>
            <a:off x="4157965" y="3838305"/>
            <a:ext cx="3876071" cy="3730752"/>
            <a:chOff x="30480" y="591820"/>
            <a:chExt cx="12736830" cy="12259310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0E8144B-69EA-BDCB-5467-52D02DBAE55D}"/>
                </a:ext>
              </a:extLst>
            </p:cNvPr>
            <p:cNvSpPr/>
            <p:nvPr/>
          </p:nvSpPr>
          <p:spPr>
            <a:xfrm>
              <a:off x="30480" y="59182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1" y="2120900"/>
                    <a:pt x="8590281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19"/>
                    <a:pt x="1822450" y="10811510"/>
                    <a:pt x="2842260" y="11203940"/>
                  </a:cubicBezTo>
                  <a:cubicBezTo>
                    <a:pt x="5585460" y="12259310"/>
                    <a:pt x="8953500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5"/>
              <a:stretch>
                <a:fillRect l="-35770" t="-5134" r="-2358" b="5134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2" name="Freeform 20">
            <a:extLst>
              <a:ext uri="{FF2B5EF4-FFF2-40B4-BE49-F238E27FC236}">
                <a16:creationId xmlns:a16="http://schemas.microsoft.com/office/drawing/2014/main" id="{9D2F402C-9BC4-5117-1F4B-4A8228118C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4566593" y="4190062"/>
            <a:ext cx="495274" cy="495274"/>
          </a:xfrm>
          <a:custGeom>
            <a:avLst/>
            <a:gdLst/>
            <a:ahLst/>
            <a:cxnLst/>
            <a:rect l="l" t="t" r="r" b="b"/>
            <a:pathLst>
              <a:path w="528292" h="528292">
                <a:moveTo>
                  <a:pt x="0" y="0"/>
                </a:moveTo>
                <a:lnTo>
                  <a:pt x="528292" y="0"/>
                </a:lnTo>
                <a:lnTo>
                  <a:pt x="528292" y="528293"/>
                </a:lnTo>
                <a:lnTo>
                  <a:pt x="0" y="5282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21">
            <a:extLst>
              <a:ext uri="{FF2B5EF4-FFF2-40B4-BE49-F238E27FC236}">
                <a16:creationId xmlns:a16="http://schemas.microsoft.com/office/drawing/2014/main" id="{05E6DABA-94EF-0223-AD4E-6046CFEEE4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2855083">
            <a:off x="4317135" y="6157613"/>
            <a:ext cx="498929" cy="498929"/>
          </a:xfrm>
          <a:custGeom>
            <a:avLst/>
            <a:gdLst/>
            <a:ahLst/>
            <a:cxnLst/>
            <a:rect l="l" t="t" r="r" b="b"/>
            <a:pathLst>
              <a:path w="532191" h="532191">
                <a:moveTo>
                  <a:pt x="0" y="0"/>
                </a:moveTo>
                <a:lnTo>
                  <a:pt x="532190" y="0"/>
                </a:lnTo>
                <a:lnTo>
                  <a:pt x="532190" y="532191"/>
                </a:lnTo>
                <a:lnTo>
                  <a:pt x="0" y="5321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Freeform 22">
            <a:extLst>
              <a:ext uri="{FF2B5EF4-FFF2-40B4-BE49-F238E27FC236}">
                <a16:creationId xmlns:a16="http://schemas.microsoft.com/office/drawing/2014/main" id="{0F05049C-6A2A-E510-2337-2AC08DF356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2855083">
            <a:off x="7649354" y="4479414"/>
            <a:ext cx="202073" cy="202073"/>
          </a:xfrm>
          <a:custGeom>
            <a:avLst/>
            <a:gdLst/>
            <a:ahLst/>
            <a:cxnLst/>
            <a:rect l="l" t="t" r="r" b="b"/>
            <a:pathLst>
              <a:path w="215545" h="215545">
                <a:moveTo>
                  <a:pt x="0" y="0"/>
                </a:moveTo>
                <a:lnTo>
                  <a:pt x="215546" y="0"/>
                </a:lnTo>
                <a:lnTo>
                  <a:pt x="215546" y="215546"/>
                </a:lnTo>
                <a:lnTo>
                  <a:pt x="0" y="215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11A26B2E-2ECA-3E28-B610-CFF168890D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3332679">
            <a:off x="9723316" y="-1602421"/>
            <a:ext cx="3289600" cy="3857739"/>
          </a:xfrm>
          <a:custGeom>
            <a:avLst/>
            <a:gdLst/>
            <a:ahLst/>
            <a:cxnLst/>
            <a:rect l="l" t="t" r="r" b="b"/>
            <a:pathLst>
              <a:path w="3289600" h="3857739">
                <a:moveTo>
                  <a:pt x="0" y="0"/>
                </a:moveTo>
                <a:lnTo>
                  <a:pt x="3289599" y="0"/>
                </a:lnTo>
                <a:lnTo>
                  <a:pt x="3289599" y="3857740"/>
                </a:lnTo>
                <a:lnTo>
                  <a:pt x="0" y="3857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306DAA8C-E18A-81F1-85DC-D063322F84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818828" y="553701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23E808D-BCC5-5D12-1F9C-0CE0175420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606981" y="-847872"/>
            <a:ext cx="3752079" cy="3731613"/>
          </a:xfrm>
          <a:custGeom>
            <a:avLst/>
            <a:gdLst/>
            <a:ahLst/>
            <a:cxnLst/>
            <a:rect l="l" t="t" r="r" b="b"/>
            <a:pathLst>
              <a:path w="3752079" h="3731613">
                <a:moveTo>
                  <a:pt x="0" y="0"/>
                </a:moveTo>
                <a:lnTo>
                  <a:pt x="3752079" y="0"/>
                </a:lnTo>
                <a:lnTo>
                  <a:pt x="3752079" y="3731613"/>
                </a:lnTo>
                <a:lnTo>
                  <a:pt x="0" y="3731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343181-955C-8126-98F6-615E33123E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7800" y="731520"/>
            <a:ext cx="1062655" cy="1095614"/>
            <a:chOff x="397800" y="731520"/>
            <a:chExt cx="1062655" cy="1095614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EE135E55-9D7B-96D6-37E1-DB98E8108DA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65012" y="832591"/>
              <a:ext cx="495443" cy="495443"/>
            </a:xfrm>
            <a:custGeom>
              <a:avLst/>
              <a:gdLst/>
              <a:ahLst/>
              <a:cxnLst/>
              <a:rect l="l" t="t" r="r" b="b"/>
              <a:pathLst>
                <a:path w="660591" h="660591">
                  <a:moveTo>
                    <a:pt x="0" y="0"/>
                  </a:moveTo>
                  <a:lnTo>
                    <a:pt x="660591" y="0"/>
                  </a:lnTo>
                  <a:lnTo>
                    <a:pt x="660591" y="660591"/>
                  </a:lnTo>
                  <a:lnTo>
                    <a:pt x="0" y="660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DC3A1C5C-4A7A-FF40-F0D9-D9FB215BC85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7800" y="1328035"/>
              <a:ext cx="499099" cy="499099"/>
            </a:xfrm>
            <a:custGeom>
              <a:avLst/>
              <a:gdLst/>
              <a:ahLst/>
              <a:cxnLst/>
              <a:rect l="l" t="t" r="r" b="b"/>
              <a:pathLst>
                <a:path w="665466" h="665466">
                  <a:moveTo>
                    <a:pt x="0" y="0"/>
                  </a:moveTo>
                  <a:lnTo>
                    <a:pt x="665466" y="0"/>
                  </a:lnTo>
                  <a:lnTo>
                    <a:pt x="665466" y="665466"/>
                  </a:lnTo>
                  <a:lnTo>
                    <a:pt x="0" y="665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7D85E00F-CEEE-0A9D-BD5D-9373F13D79B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6278" y="731520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69524" h="269524">
                  <a:moveTo>
                    <a:pt x="0" y="0"/>
                  </a:moveTo>
                  <a:lnTo>
                    <a:pt x="269524" y="0"/>
                  </a:lnTo>
                  <a:lnTo>
                    <a:pt x="269524" y="269524"/>
                  </a:lnTo>
                  <a:lnTo>
                    <a:pt x="0" y="269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Freeform 19">
            <a:extLst>
              <a:ext uri="{FF2B5EF4-FFF2-40B4-BE49-F238E27FC236}">
                <a16:creationId xmlns:a16="http://schemas.microsoft.com/office/drawing/2014/main" id="{B543709F-B3B5-4B70-15AC-DAB0B5477D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45098" y="-804147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492264D5-9369-1209-36B2-E58C6BDF1D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3332679">
            <a:off x="-827358" y="4774364"/>
            <a:ext cx="3512971" cy="4119688"/>
          </a:xfrm>
          <a:custGeom>
            <a:avLst/>
            <a:gdLst/>
            <a:ahLst/>
            <a:cxnLst/>
            <a:rect l="l" t="t" r="r" b="b"/>
            <a:pathLst>
              <a:path w="3512971" h="4119688">
                <a:moveTo>
                  <a:pt x="0" y="0"/>
                </a:moveTo>
                <a:lnTo>
                  <a:pt x="3512971" y="0"/>
                </a:lnTo>
                <a:lnTo>
                  <a:pt x="3512971" y="4119688"/>
                </a:lnTo>
                <a:lnTo>
                  <a:pt x="0" y="4119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27">
            <a:extLst>
              <a:ext uri="{FF2B5EF4-FFF2-40B4-BE49-F238E27FC236}">
                <a16:creationId xmlns:a16="http://schemas.microsoft.com/office/drawing/2014/main" id="{AF2BD17C-0881-D7A7-A4A7-11E776480A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95859" y="6178545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4640BF49-6208-9523-75ED-C629116CB6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581230" y="4084019"/>
            <a:ext cx="4217751" cy="4194745"/>
          </a:xfrm>
          <a:custGeom>
            <a:avLst/>
            <a:gdLst/>
            <a:ahLst/>
            <a:cxnLst/>
            <a:rect l="l" t="t" r="r" b="b"/>
            <a:pathLst>
              <a:path w="4217751" h="4194745">
                <a:moveTo>
                  <a:pt x="0" y="0"/>
                </a:moveTo>
                <a:lnTo>
                  <a:pt x="4217751" y="0"/>
                </a:lnTo>
                <a:lnTo>
                  <a:pt x="4217751" y="4194745"/>
                </a:lnTo>
                <a:lnTo>
                  <a:pt x="0" y="4194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C55862-E8DB-9046-A3D4-85C6F0E5FCB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717869" y="5680756"/>
            <a:ext cx="726086" cy="1096816"/>
            <a:chOff x="9717869" y="5680756"/>
            <a:chExt cx="726086" cy="1096816"/>
          </a:xfrm>
        </p:grpSpPr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DF90033B-B109-AAEC-0E90-DA040073C5D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9948512" y="5680756"/>
              <a:ext cx="495443" cy="495443"/>
            </a:xfrm>
            <a:custGeom>
              <a:avLst/>
              <a:gdLst/>
              <a:ahLst/>
              <a:cxnLst/>
              <a:rect l="l" t="t" r="r" b="b"/>
              <a:pathLst>
                <a:path w="660591" h="660591">
                  <a:moveTo>
                    <a:pt x="0" y="0"/>
                  </a:moveTo>
                  <a:lnTo>
                    <a:pt x="660591" y="0"/>
                  </a:lnTo>
                  <a:lnTo>
                    <a:pt x="660591" y="660591"/>
                  </a:lnTo>
                  <a:lnTo>
                    <a:pt x="0" y="660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E6ADBDAB-30B5-39C8-AB96-8B32C1F152A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717869" y="6427418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466872" h="466872">
                  <a:moveTo>
                    <a:pt x="0" y="0"/>
                  </a:moveTo>
                  <a:lnTo>
                    <a:pt x="466872" y="0"/>
                  </a:lnTo>
                  <a:lnTo>
                    <a:pt x="466872" y="466872"/>
                  </a:lnTo>
                  <a:lnTo>
                    <a:pt x="0" y="466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Freeform 18">
            <a:extLst>
              <a:ext uri="{FF2B5EF4-FFF2-40B4-BE49-F238E27FC236}">
                <a16:creationId xmlns:a16="http://schemas.microsoft.com/office/drawing/2014/main" id="{72FB2937-D0C4-A585-9AE2-4BCDE4E1D4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73858" y="5139455"/>
            <a:ext cx="202143" cy="202143"/>
          </a:xfrm>
          <a:custGeom>
            <a:avLst/>
            <a:gdLst/>
            <a:ahLst/>
            <a:cxnLst/>
            <a:rect l="l" t="t" r="r" b="b"/>
            <a:pathLst>
              <a:path w="202143" h="202143">
                <a:moveTo>
                  <a:pt x="0" y="0"/>
                </a:moveTo>
                <a:lnTo>
                  <a:pt x="202142" y="0"/>
                </a:lnTo>
                <a:lnTo>
                  <a:pt x="202142" y="202142"/>
                </a:lnTo>
                <a:lnTo>
                  <a:pt x="0" y="202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5D68300C-A666-2014-DFC8-6814EC7917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08044" y="5839223"/>
            <a:ext cx="609310" cy="789529"/>
          </a:xfrm>
          <a:custGeom>
            <a:avLst/>
            <a:gdLst/>
            <a:ahLst/>
            <a:cxnLst/>
            <a:rect l="l" t="t" r="r" b="b"/>
            <a:pathLst>
              <a:path w="609310" h="789529">
                <a:moveTo>
                  <a:pt x="0" y="0"/>
                </a:moveTo>
                <a:lnTo>
                  <a:pt x="609310" y="0"/>
                </a:lnTo>
                <a:lnTo>
                  <a:pt x="609310" y="789528"/>
                </a:lnTo>
                <a:lnTo>
                  <a:pt x="0" y="7895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TextBox 24">
            <a:extLst>
              <a:ext uri="{FF2B5EF4-FFF2-40B4-BE49-F238E27FC236}">
                <a16:creationId xmlns:a16="http://schemas.microsoft.com/office/drawing/2014/main" id="{4F0A8BA2-9BFA-FD21-BF07-1966C5CB955F}"/>
              </a:ext>
            </a:extLst>
          </p:cNvPr>
          <p:cNvSpPr txBox="1"/>
          <p:nvPr/>
        </p:nvSpPr>
        <p:spPr>
          <a:xfrm>
            <a:off x="2215434" y="1371923"/>
            <a:ext cx="7761132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57250" rtl="0" eaLnBrk="1" fontAlgn="auto" latinLnBrk="0" hangingPunct="1">
              <a:lnSpc>
                <a:spcPts val="72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7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UNDERSTANDING</a:t>
            </a:r>
            <a:r>
              <a:rPr kumimoji="0" lang="en-US" sz="728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 </a:t>
            </a:r>
          </a:p>
        </p:txBody>
      </p:sp>
      <p:sp>
        <p:nvSpPr>
          <p:cNvPr id="49" name="TextBox 25">
            <a:extLst>
              <a:ext uri="{FF2B5EF4-FFF2-40B4-BE49-F238E27FC236}">
                <a16:creationId xmlns:a16="http://schemas.microsoft.com/office/drawing/2014/main" id="{41B839FC-0DCC-8327-44B6-C9E9CAA9B1BB}"/>
              </a:ext>
            </a:extLst>
          </p:cNvPr>
          <p:cNvSpPr txBox="1"/>
          <p:nvPr/>
        </p:nvSpPr>
        <p:spPr>
          <a:xfrm>
            <a:off x="2255771" y="2212125"/>
            <a:ext cx="7761132" cy="711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57250" rtl="0" eaLnBrk="1" fontAlgn="auto" latinLnBrk="0" hangingPunct="1">
              <a:lnSpc>
                <a:spcPts val="5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n-ea"/>
                <a:cs typeface="+mn-cs"/>
              </a:rPr>
              <a:t>Apprenticeships</a:t>
            </a:r>
          </a:p>
        </p:txBody>
      </p:sp>
    </p:spTree>
    <p:extLst>
      <p:ext uri="{BB962C8B-B14F-4D97-AF65-F5344CB8AC3E}">
        <p14:creationId xmlns:p14="http://schemas.microsoft.com/office/powerpoint/2010/main" val="594261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C22A62"/>
                </a:solidFill>
              </a:rPr>
              <a:t>WHAT’S IN IT FOR ME?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0D5673F-12F6-41AE-ABB0-F20AA30EDA4A}"/>
              </a:ext>
            </a:extLst>
          </p:cNvPr>
          <p:cNvSpPr/>
          <p:nvPr/>
        </p:nvSpPr>
        <p:spPr>
          <a:xfrm>
            <a:off x="2130644" y="1512792"/>
            <a:ext cx="7920000" cy="1080000"/>
          </a:xfrm>
          <a:prstGeom prst="roundRect">
            <a:avLst/>
          </a:prstGeom>
          <a:solidFill>
            <a:srgbClr val="C22A62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400" b="1" dirty="0">
                <a:solidFill>
                  <a:srgbClr val="FFFFFF"/>
                </a:solidFill>
                <a:latin typeface="Calibri"/>
              </a:rPr>
              <a:t>Understand what an Apprenticeship is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7F1A30A-9646-48FE-B3A0-E7F2A202258A}"/>
              </a:ext>
            </a:extLst>
          </p:cNvPr>
          <p:cNvSpPr/>
          <p:nvPr/>
        </p:nvSpPr>
        <p:spPr>
          <a:xfrm>
            <a:off x="2142647" y="3038032"/>
            <a:ext cx="7920000" cy="1080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400" b="1" dirty="0">
                <a:solidFill>
                  <a:srgbClr val="FFFFFF"/>
                </a:solidFill>
                <a:latin typeface="Calibri"/>
              </a:rPr>
              <a:t> Know how to i</a:t>
            </a:r>
            <a:r>
              <a:rPr lang="en-GB" sz="2400" b="1" dirty="0">
                <a:solidFill>
                  <a:srgbClr val="FFFFFF"/>
                </a:solidFill>
              </a:rPr>
              <a:t>dentify suitable apprenticeships</a:t>
            </a:r>
            <a:endParaRPr lang="en-GB" sz="2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CFC5F8-6547-4641-893C-F85535C37578}"/>
              </a:ext>
            </a:extLst>
          </p:cNvPr>
          <p:cNvSpPr/>
          <p:nvPr/>
        </p:nvSpPr>
        <p:spPr>
          <a:xfrm>
            <a:off x="2142647" y="4641522"/>
            <a:ext cx="7920000" cy="1080000"/>
          </a:xfrm>
          <a:prstGeom prst="roundRect">
            <a:avLst/>
          </a:prstGeom>
          <a:solidFill>
            <a:srgbClr val="FBAA21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GB" sz="2400" b="1" dirty="0">
                <a:solidFill>
                  <a:schemeClr val="bg1"/>
                </a:solidFill>
              </a:rPr>
              <a:t>Know how to search for vacancies and their requirements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DA4B3F-A538-250E-B627-CF442224CD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0558" y="5964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44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0"/>
    </mc:Choice>
    <mc:Fallback>
      <p:transition spd="slow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F07A8335-5FB5-D91B-DEF1-9F7C84420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2675845"/>
            <a:ext cx="14692760" cy="9533846"/>
            <a:chOff x="-1934578" y="-2675845"/>
            <a:chExt cx="14692760" cy="9533846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C482F200-6891-87B7-3FCC-A3A78C5C4BF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853F0145-0D34-830E-5316-5C3C0B8CFE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69A2CAC-4FB5-C2AC-D045-17677A39EEF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7097885">
              <a:off x="10321386" y="-1619202"/>
              <a:ext cx="2243096" cy="2630497"/>
            </a:xfrm>
            <a:custGeom>
              <a:avLst/>
              <a:gdLst/>
              <a:ahLst/>
              <a:cxnLst/>
              <a:rect l="l" t="t" r="r" b="b"/>
              <a:pathLst>
                <a:path w="2392636" h="2805863">
                  <a:moveTo>
                    <a:pt x="0" y="0"/>
                  </a:moveTo>
                  <a:lnTo>
                    <a:pt x="2392635" y="0"/>
                  </a:lnTo>
                  <a:lnTo>
                    <a:pt x="2392635" y="2805863"/>
                  </a:lnTo>
                  <a:lnTo>
                    <a:pt x="0" y="2805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B37A86CA-15C9-6333-AB8E-AC08F6EBF7F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934578" y="-584243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3186214" h="1748435">
                  <a:moveTo>
                    <a:pt x="0" y="0"/>
                  </a:moveTo>
                  <a:lnTo>
                    <a:pt x="3186214" y="0"/>
                  </a:lnTo>
                  <a:lnTo>
                    <a:pt x="3186214" y="1748435"/>
                  </a:lnTo>
                  <a:lnTo>
                    <a:pt x="0" y="1748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600F723-080A-E054-53FA-8B6627216CE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6429" y="-584243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3186214" h="1748435">
                  <a:moveTo>
                    <a:pt x="0" y="0"/>
                  </a:moveTo>
                  <a:lnTo>
                    <a:pt x="3186214" y="0"/>
                  </a:lnTo>
                  <a:lnTo>
                    <a:pt x="3186214" y="1748435"/>
                  </a:lnTo>
                  <a:lnTo>
                    <a:pt x="0" y="1748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9BE74A7-B1A7-AFBB-7F9F-95A76D6E86B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68975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466872" h="466872">
                  <a:moveTo>
                    <a:pt x="0" y="0"/>
                  </a:moveTo>
                  <a:lnTo>
                    <a:pt x="466872" y="0"/>
                  </a:lnTo>
                  <a:lnTo>
                    <a:pt x="466872" y="466872"/>
                  </a:lnTo>
                  <a:lnTo>
                    <a:pt x="0" y="466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9115858-B336-A47E-6526-AF029C8E985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4684" y="-144221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69524" h="269524">
                  <a:moveTo>
                    <a:pt x="0" y="0"/>
                  </a:moveTo>
                  <a:lnTo>
                    <a:pt x="269524" y="0"/>
                  </a:lnTo>
                  <a:lnTo>
                    <a:pt x="269524" y="269524"/>
                  </a:lnTo>
                  <a:lnTo>
                    <a:pt x="0" y="269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6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A2732FE-DF4E-CAAF-19B1-F3B49E421B8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973045" y="-2675845"/>
              <a:ext cx="3517574" cy="3498387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C60E3FB-07A3-906E-906C-77576CFAC1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16702" y="30438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CB15958-F5C8-41F3-E2A2-A37B4EC0667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992253" y="205515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6B167E93-233B-50DB-CBA3-0F4C930E86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A1B5831A-F71B-124E-F943-094A4DA285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843645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3"/>
                  </a:lnTo>
                  <a:lnTo>
                    <a:pt x="0" y="350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2D75DE59-C5E6-BA90-28AC-62DEBF366E0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4685" y="630449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2"/>
                  </a:lnTo>
                  <a:lnTo>
                    <a:pt x="0" y="202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xtBox 10">
            <a:extLst>
              <a:ext uri="{FF2B5EF4-FFF2-40B4-BE49-F238E27FC236}">
                <a16:creationId xmlns:a16="http://schemas.microsoft.com/office/drawing/2014/main" id="{02371411-C110-405F-9CC6-425626988DB3}"/>
              </a:ext>
            </a:extLst>
          </p:cNvPr>
          <p:cNvSpPr txBox="1"/>
          <p:nvPr/>
        </p:nvSpPr>
        <p:spPr>
          <a:xfrm>
            <a:off x="1730156" y="912469"/>
            <a:ext cx="8731689" cy="682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29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OPTIONS AFTER GCSES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C46D92A-200E-44E7-8608-7E6E5C64488B}"/>
              </a:ext>
            </a:extLst>
          </p:cNvPr>
          <p:cNvSpPr>
            <a:spLocks noChangeAspect="1"/>
          </p:cNvSpPr>
          <p:nvPr/>
        </p:nvSpPr>
        <p:spPr>
          <a:xfrm>
            <a:off x="5104593" y="3144176"/>
            <a:ext cx="1982810" cy="1982810"/>
          </a:xfrm>
          <a:prstGeom prst="ellipse">
            <a:avLst/>
          </a:prstGeom>
          <a:solidFill>
            <a:srgbClr val="C22A6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will you do?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0E3981-4376-4CE7-BF98-31B15190387F}"/>
              </a:ext>
            </a:extLst>
          </p:cNvPr>
          <p:cNvGrpSpPr/>
          <p:nvPr/>
        </p:nvGrpSpPr>
        <p:grpSpPr>
          <a:xfrm>
            <a:off x="4970530" y="1425009"/>
            <a:ext cx="2250937" cy="1599547"/>
            <a:chOff x="1235600" y="906152"/>
            <a:chExt cx="2250938" cy="1599547"/>
          </a:xfrm>
        </p:grpSpPr>
        <p:pic>
          <p:nvPicPr>
            <p:cNvPr id="23" name="Graphic 22" descr="Graduation cap">
              <a:extLst>
                <a:ext uri="{FF2B5EF4-FFF2-40B4-BE49-F238E27FC236}">
                  <a16:creationId xmlns:a16="http://schemas.microsoft.com/office/drawing/2014/main" id="{8FADB217-601B-43E3-9112-FD142F3106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584806" y="906152"/>
              <a:ext cx="1440000" cy="1440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0CCB5B0-456E-4B0C-ADB1-1B9EDE41CDA9}"/>
                </a:ext>
              </a:extLst>
            </p:cNvPr>
            <p:cNvSpPr txBox="1"/>
            <p:nvPr/>
          </p:nvSpPr>
          <p:spPr>
            <a:xfrm>
              <a:off x="1235600" y="2105589"/>
              <a:ext cx="22509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Full-time Education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0422074-68EA-478B-ACB6-CC82E9037140}"/>
              </a:ext>
            </a:extLst>
          </p:cNvPr>
          <p:cNvGrpSpPr/>
          <p:nvPr/>
        </p:nvGrpSpPr>
        <p:grpSpPr>
          <a:xfrm>
            <a:off x="5308763" y="5241443"/>
            <a:ext cx="1574470" cy="1502101"/>
            <a:chOff x="3815802" y="5281209"/>
            <a:chExt cx="1574469" cy="1502100"/>
          </a:xfrm>
        </p:grpSpPr>
        <p:pic>
          <p:nvPicPr>
            <p:cNvPr id="28" name="Graphic 27" descr="Cheers">
              <a:extLst>
                <a:ext uri="{FF2B5EF4-FFF2-40B4-BE49-F238E27FC236}">
                  <a16:creationId xmlns:a16="http://schemas.microsoft.com/office/drawing/2014/main" id="{6774FE2E-3419-461E-B4F8-C3A7A640C8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045548" y="5281209"/>
              <a:ext cx="1080000" cy="10800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9F25E2A-94A4-4E79-A5C5-768E0B2FCEBE}"/>
                </a:ext>
              </a:extLst>
            </p:cNvPr>
            <p:cNvSpPr txBox="1"/>
            <p:nvPr/>
          </p:nvSpPr>
          <p:spPr>
            <a:xfrm>
              <a:off x="3815802" y="6383199"/>
              <a:ext cx="15744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Volunteering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5332734-BACA-48E3-91BE-9847F73DA553}"/>
              </a:ext>
            </a:extLst>
          </p:cNvPr>
          <p:cNvGrpSpPr/>
          <p:nvPr/>
        </p:nvGrpSpPr>
        <p:grpSpPr>
          <a:xfrm>
            <a:off x="7722680" y="1990124"/>
            <a:ext cx="2160000" cy="1660132"/>
            <a:chOff x="6014754" y="1601336"/>
            <a:chExt cx="2160000" cy="1660132"/>
          </a:xfrm>
        </p:grpSpPr>
        <p:pic>
          <p:nvPicPr>
            <p:cNvPr id="31" name="Picture 4" descr="Buildings Icons Vector Stock Vector (Royalty Free) 287889464 | Shutterstock">
              <a:extLst>
                <a:ext uri="{FF2B5EF4-FFF2-40B4-BE49-F238E27FC236}">
                  <a16:creationId xmlns:a16="http://schemas.microsoft.com/office/drawing/2014/main" id="{F1C7BD4E-AA3A-4847-8211-D22BFA5B76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44454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3" r="47319" b="65526"/>
            <a:stretch/>
          </p:blipFill>
          <p:spPr bwMode="auto">
            <a:xfrm>
              <a:off x="6014754" y="1601336"/>
              <a:ext cx="2160000" cy="13799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A7317D-82CE-465C-A032-22886DB4D442}"/>
                </a:ext>
              </a:extLst>
            </p:cNvPr>
            <p:cNvSpPr txBox="1"/>
            <p:nvPr/>
          </p:nvSpPr>
          <p:spPr>
            <a:xfrm>
              <a:off x="6641320" y="2861358"/>
              <a:ext cx="9653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College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B7CBF3D-C4C0-428B-A43E-EB2D0DFE30D7}"/>
              </a:ext>
            </a:extLst>
          </p:cNvPr>
          <p:cNvGrpSpPr/>
          <p:nvPr/>
        </p:nvGrpSpPr>
        <p:grpSpPr>
          <a:xfrm>
            <a:off x="7483108" y="4204750"/>
            <a:ext cx="2631818" cy="1576693"/>
            <a:chOff x="5728493" y="3700364"/>
            <a:chExt cx="2631818" cy="157669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33CA3D-F9EC-4C7A-9EB9-C673C3FCD114}"/>
                </a:ext>
              </a:extLst>
            </p:cNvPr>
            <p:cNvSpPr txBox="1"/>
            <p:nvPr/>
          </p:nvSpPr>
          <p:spPr>
            <a:xfrm>
              <a:off x="5728493" y="4876947"/>
              <a:ext cx="26318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Part-time Work</a:t>
              </a:r>
            </a:p>
          </p:txBody>
        </p:sp>
        <p:pic>
          <p:nvPicPr>
            <p:cNvPr id="35" name="Picture 8" descr="Work Experience icon PNG and SVG Vector Free Download">
              <a:extLst>
                <a:ext uri="{FF2B5EF4-FFF2-40B4-BE49-F238E27FC236}">
                  <a16:creationId xmlns:a16="http://schemas.microsoft.com/office/drawing/2014/main" id="{A69B7E25-C3D9-41A9-9335-C0AD142AB6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duotone>
                <a:srgbClr val="44454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5831" y="3700364"/>
              <a:ext cx="1417845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7BF3A47-C12D-47BD-9CEF-661D214135FD}"/>
              </a:ext>
            </a:extLst>
          </p:cNvPr>
          <p:cNvGrpSpPr/>
          <p:nvPr/>
        </p:nvGrpSpPr>
        <p:grpSpPr>
          <a:xfrm>
            <a:off x="2077074" y="4355971"/>
            <a:ext cx="2631818" cy="1425472"/>
            <a:chOff x="5303845" y="970796"/>
            <a:chExt cx="2631818" cy="1425472"/>
          </a:xfrm>
        </p:grpSpPr>
        <p:pic>
          <p:nvPicPr>
            <p:cNvPr id="37" name="Graphic 36" descr="Tools">
              <a:extLst>
                <a:ext uri="{FF2B5EF4-FFF2-40B4-BE49-F238E27FC236}">
                  <a16:creationId xmlns:a16="http://schemas.microsoft.com/office/drawing/2014/main" id="{A705CF98-DC43-4309-A696-33092E1E2E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090575" y="970796"/>
              <a:ext cx="1080000" cy="108000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E6C7C59-5A9B-47A6-83F5-E9449F59A2A9}"/>
                </a:ext>
              </a:extLst>
            </p:cNvPr>
            <p:cNvSpPr txBox="1"/>
            <p:nvPr/>
          </p:nvSpPr>
          <p:spPr>
            <a:xfrm>
              <a:off x="5303845" y="1996158"/>
              <a:ext cx="26318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247E6C-700A-4553-B17E-28DBCF023ED5}"/>
              </a:ext>
            </a:extLst>
          </p:cNvPr>
          <p:cNvGrpSpPr/>
          <p:nvPr/>
        </p:nvGrpSpPr>
        <p:grpSpPr>
          <a:xfrm>
            <a:off x="2312983" y="2138999"/>
            <a:ext cx="2160000" cy="1409785"/>
            <a:chOff x="774685" y="1782276"/>
            <a:chExt cx="2160000" cy="1409784"/>
          </a:xfrm>
        </p:grpSpPr>
        <p:pic>
          <p:nvPicPr>
            <p:cNvPr id="40" name="Picture 6" descr="Buildings Icons Vector Stock Vector (Royalty Free) 287889464 | Shutterstock">
              <a:extLst>
                <a:ext uri="{FF2B5EF4-FFF2-40B4-BE49-F238E27FC236}">
                  <a16:creationId xmlns:a16="http://schemas.microsoft.com/office/drawing/2014/main" id="{4E7535C5-650C-40A0-B01D-9562AFF82F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444543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910" r="50000" b="4697"/>
            <a:stretch/>
          </p:blipFill>
          <p:spPr bwMode="auto">
            <a:xfrm>
              <a:off x="774685" y="1782276"/>
              <a:ext cx="2160000" cy="1133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0F735D-8B6B-4D41-B349-73503E3CDA09}"/>
                </a:ext>
              </a:extLst>
            </p:cNvPr>
            <p:cNvSpPr txBox="1"/>
            <p:nvPr/>
          </p:nvSpPr>
          <p:spPr>
            <a:xfrm>
              <a:off x="815364" y="2791950"/>
              <a:ext cx="20890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School Sixth Form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DFBE20F5-1A89-0B99-4808-1D7D7D482170}"/>
              </a:ext>
            </a:extLst>
          </p:cNvPr>
          <p:cNvSpPr>
            <a:spLocks noChangeAspect="1"/>
          </p:cNvSpPr>
          <p:nvPr/>
        </p:nvSpPr>
        <p:spPr>
          <a:xfrm>
            <a:off x="5106426" y="3139013"/>
            <a:ext cx="1982810" cy="1982810"/>
          </a:xfrm>
          <a:prstGeom prst="ellipse">
            <a:avLst/>
          </a:prstGeom>
          <a:solidFill>
            <a:srgbClr val="C22A6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Post-16/ Further Education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0A22B1-0167-B13B-7A90-2409164A1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8794" y="59168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7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000"/>
    </mc:Choice>
    <mc:Fallback>
      <p:transition spd="slow" advTm="3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9532FB5-685A-45A1-84F9-5E1CA986024F}"/>
              </a:ext>
            </a:extLst>
          </p:cNvPr>
          <p:cNvSpPr>
            <a:spLocks noChangeAspect="1"/>
          </p:cNvSpPr>
          <p:nvPr/>
        </p:nvSpPr>
        <p:spPr>
          <a:xfrm>
            <a:off x="8289292" y="3559945"/>
            <a:ext cx="3150102" cy="3150102"/>
          </a:xfrm>
          <a:prstGeom prst="ellipse">
            <a:avLst/>
          </a:prstGeom>
          <a:solidFill>
            <a:srgbClr val="C22A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 sz="38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14BDFC-DDA8-4144-A0A2-C1367398FF1B}"/>
              </a:ext>
            </a:extLst>
          </p:cNvPr>
          <p:cNvSpPr txBox="1"/>
          <p:nvPr/>
        </p:nvSpPr>
        <p:spPr>
          <a:xfrm>
            <a:off x="8444744" y="4657942"/>
            <a:ext cx="2839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rgbClr val="FFFFFF"/>
                </a:solidFill>
                <a:latin typeface="Calibri"/>
              </a:rPr>
              <a:t>What is an Apprenticeship?</a:t>
            </a:r>
          </a:p>
        </p:txBody>
      </p:sp>
    </p:spTree>
    <p:extLst>
      <p:ext uri="{BB962C8B-B14F-4D97-AF65-F5344CB8AC3E}">
        <p14:creationId xmlns:p14="http://schemas.microsoft.com/office/powerpoint/2010/main" val="3714135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ED533F-0296-FAD9-72DC-E3DBC21D0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84E38A9-2564-14EE-59ED-AF5670C1BE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853FB29D-E407-E6C6-986D-5A5FCAAA401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AE408D3C-2894-DEDF-ACB1-FB458E95E5A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2895EF33-4E60-653C-B853-D7EAB951D05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9B700F16-524F-5209-8B6D-D51E3D7FC95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BFEDDB77-4D82-ABCD-1FD7-07B3D08C0D2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1A50C8E4-6902-58BC-B582-3135EFF57D5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A87C326A-4CEE-955A-E579-B74E33A450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CC9BB31-2B9B-2617-B477-CC7814D9756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598ECC78-07E3-B81C-D18A-C175D24A348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9A4E1777-7EFA-6896-D6A1-0B831C105A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9F7B4152-E97A-09C0-EEB1-2D77EEA9270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07A77D6E-1F67-7D3E-471A-527992E43907}"/>
              </a:ext>
            </a:extLst>
          </p:cNvPr>
          <p:cNvSpPr txBox="1">
            <a:spLocks/>
          </p:cNvSpPr>
          <p:nvPr/>
        </p:nvSpPr>
        <p:spPr>
          <a:xfrm>
            <a:off x="1860051" y="342512"/>
            <a:ext cx="8471898" cy="117489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WHAT IS AN APPRENTICESHIP?</a:t>
            </a:r>
            <a:endParaRPr kumimoji="0" lang="en-GB" sz="3800" b="1" i="0" u="none" strike="noStrike" kern="1200" cap="none" spc="0" normalizeH="0" baseline="0" noProof="0" dirty="0">
              <a:ln>
                <a:noFill/>
              </a:ln>
              <a:solidFill>
                <a:srgbClr val="1B95B1"/>
              </a:solidFill>
              <a:effectLst/>
              <a:uLnTx/>
              <a:uFillTx/>
              <a:latin typeface="Poppins Bold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E5AB87-A0B3-6648-5DBA-D4853CA9A96F}"/>
              </a:ext>
            </a:extLst>
          </p:cNvPr>
          <p:cNvGrpSpPr/>
          <p:nvPr/>
        </p:nvGrpSpPr>
        <p:grpSpPr>
          <a:xfrm>
            <a:off x="1001660" y="1542000"/>
            <a:ext cx="2347275" cy="2139885"/>
            <a:chOff x="545755" y="1517406"/>
            <a:chExt cx="2347275" cy="2139885"/>
          </a:xfrm>
        </p:grpSpPr>
        <p:sp>
          <p:nvSpPr>
            <p:cNvPr id="22" name="Hexagon 21">
              <a:extLst>
                <a:ext uri="{FF2B5EF4-FFF2-40B4-BE49-F238E27FC236}">
                  <a16:creationId xmlns:a16="http://schemas.microsoft.com/office/drawing/2014/main" id="{E54417E7-482E-2189-75D8-331D881F1332}"/>
                </a:ext>
              </a:extLst>
            </p:cNvPr>
            <p:cNvSpPr/>
            <p:nvPr/>
          </p:nvSpPr>
          <p:spPr>
            <a:xfrm>
              <a:off x="545755" y="1517406"/>
              <a:ext cx="2347275" cy="2139885"/>
            </a:xfrm>
            <a:prstGeom prst="hexagon">
              <a:avLst/>
            </a:prstGeom>
            <a:solidFill>
              <a:srgbClr val="4BACC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4" name="Graphic 23" descr="Office worker">
              <a:extLst>
                <a:ext uri="{FF2B5EF4-FFF2-40B4-BE49-F238E27FC236}">
                  <a16:creationId xmlns:a16="http://schemas.microsoft.com/office/drawing/2014/main" id="{03D3D002-B696-58A4-44D1-70B028CB99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89392" y="1710079"/>
              <a:ext cx="1260000" cy="12600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9BF561-822A-4070-C287-36449D7E0D1F}"/>
                </a:ext>
              </a:extLst>
            </p:cNvPr>
            <p:cNvSpPr txBox="1"/>
            <p:nvPr/>
          </p:nvSpPr>
          <p:spPr>
            <a:xfrm>
              <a:off x="1089392" y="2790465"/>
              <a:ext cx="126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WORK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2FD81F-ADBF-7330-0C90-05033746114F}"/>
              </a:ext>
            </a:extLst>
          </p:cNvPr>
          <p:cNvGrpSpPr/>
          <p:nvPr/>
        </p:nvGrpSpPr>
        <p:grpSpPr>
          <a:xfrm>
            <a:off x="4922363" y="1541999"/>
            <a:ext cx="2347275" cy="2139885"/>
            <a:chOff x="545755" y="1517406"/>
            <a:chExt cx="2347275" cy="2139885"/>
          </a:xfrm>
        </p:grpSpPr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ADBEC6EE-D016-A5CA-E74A-67DEAF812420}"/>
                </a:ext>
              </a:extLst>
            </p:cNvPr>
            <p:cNvSpPr/>
            <p:nvPr/>
          </p:nvSpPr>
          <p:spPr>
            <a:xfrm>
              <a:off x="545755" y="1517406"/>
              <a:ext cx="2347275" cy="2139885"/>
            </a:xfrm>
            <a:prstGeom prst="hexagon">
              <a:avLst/>
            </a:prstGeom>
            <a:solidFill>
              <a:srgbClr val="C22A62"/>
            </a:solidFill>
            <a:ln w="25400" cap="flat" cmpd="sng" algn="ctr">
              <a:solidFill>
                <a:srgbClr val="C22A6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" name="Graphic 15" descr="Coins outline">
              <a:extLst>
                <a:ext uri="{FF2B5EF4-FFF2-40B4-BE49-F238E27FC236}">
                  <a16:creationId xmlns:a16="http://schemas.microsoft.com/office/drawing/2014/main" id="{B6DFC546-491B-6616-5650-F09F0E6D79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1089392" y="1710079"/>
              <a:ext cx="1260000" cy="1260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E32DB6D-8DD5-05E7-6D36-8667926DF61A}"/>
                </a:ext>
              </a:extLst>
            </p:cNvPr>
            <p:cNvSpPr txBox="1"/>
            <p:nvPr/>
          </p:nvSpPr>
          <p:spPr>
            <a:xfrm>
              <a:off x="1089392" y="2790465"/>
              <a:ext cx="126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EARN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693BC00-5375-C80D-E496-4978B3E1DBF5}"/>
              </a:ext>
            </a:extLst>
          </p:cNvPr>
          <p:cNvGrpSpPr/>
          <p:nvPr/>
        </p:nvGrpSpPr>
        <p:grpSpPr>
          <a:xfrm>
            <a:off x="8843065" y="1541998"/>
            <a:ext cx="2347275" cy="2139885"/>
            <a:chOff x="545755" y="1517406"/>
            <a:chExt cx="2347275" cy="2139885"/>
          </a:xfrm>
        </p:grpSpPr>
        <p:sp>
          <p:nvSpPr>
            <p:cNvPr id="19" name="Hexagon 18">
              <a:extLst>
                <a:ext uri="{FF2B5EF4-FFF2-40B4-BE49-F238E27FC236}">
                  <a16:creationId xmlns:a16="http://schemas.microsoft.com/office/drawing/2014/main" id="{11F63A44-9119-497F-84D0-B66DC8B5D3DB}"/>
                </a:ext>
              </a:extLst>
            </p:cNvPr>
            <p:cNvSpPr/>
            <p:nvPr/>
          </p:nvSpPr>
          <p:spPr>
            <a:xfrm>
              <a:off x="545755" y="1517406"/>
              <a:ext cx="2347275" cy="2139885"/>
            </a:xfrm>
            <a:prstGeom prst="hexagon">
              <a:avLst/>
            </a:prstGeom>
            <a:solidFill>
              <a:srgbClr val="FDB614"/>
            </a:solidFill>
            <a:ln w="25400" cap="flat" cmpd="sng" algn="ctr">
              <a:solidFill>
                <a:srgbClr val="FDB61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9" name="Graphic 28" descr="Books with solid fill">
              <a:extLst>
                <a:ext uri="{FF2B5EF4-FFF2-40B4-BE49-F238E27FC236}">
                  <a16:creationId xmlns:a16="http://schemas.microsoft.com/office/drawing/2014/main" id="{C07FA309-9D3B-8224-7021-2AEB751409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89392" y="1710079"/>
              <a:ext cx="1260000" cy="126000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EE4DD5B-7DE9-684B-769A-6D55BAC6CCDD}"/>
                </a:ext>
              </a:extLst>
            </p:cNvPr>
            <p:cNvSpPr txBox="1"/>
            <p:nvPr/>
          </p:nvSpPr>
          <p:spPr>
            <a:xfrm>
              <a:off x="1089392" y="2790465"/>
              <a:ext cx="126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LEARN</a:t>
              </a:r>
            </a:p>
          </p:txBody>
        </p: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4221488-ADAA-3B95-00D4-F400E0D6DCDF}"/>
              </a:ext>
            </a:extLst>
          </p:cNvPr>
          <p:cNvSpPr/>
          <p:nvPr/>
        </p:nvSpPr>
        <p:spPr>
          <a:xfrm>
            <a:off x="595604" y="3765172"/>
            <a:ext cx="3394129" cy="3009540"/>
          </a:xfrm>
          <a:prstGeom prst="roundRect">
            <a:avLst/>
          </a:prstGeom>
          <a:solidFill>
            <a:srgbClr val="FFFFFF"/>
          </a:solidFill>
          <a:ln w="76200"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with an employer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Practical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experience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the workplace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Working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days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week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D9E674C-22DB-A5CC-FD43-F85F78DFCA5C}"/>
              </a:ext>
            </a:extLst>
          </p:cNvPr>
          <p:cNvSpPr/>
          <p:nvPr/>
        </p:nvSpPr>
        <p:spPr>
          <a:xfrm>
            <a:off x="4516998" y="3765172"/>
            <a:ext cx="3394129" cy="3009540"/>
          </a:xfrm>
          <a:prstGeom prst="roundRect">
            <a:avLst/>
          </a:prstGeom>
          <a:solidFill>
            <a:srgbClr val="FFFFFF"/>
          </a:solidFill>
          <a:ln w="76200">
            <a:solidFill>
              <a:srgbClr val="C22A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Minimum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£</a:t>
            </a:r>
            <a:r>
              <a:rPr lang="en-GB" sz="2400" b="1" dirty="0">
                <a:solidFill>
                  <a:prstClr val="black"/>
                </a:solidFill>
                <a:latin typeface="Calibri"/>
              </a:rPr>
              <a:t>8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 hour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Wage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the minimum wage for your age after first year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Varies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based on level and employer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B77ACCF-5C8D-6BEF-E04D-0273B7A01D50}"/>
              </a:ext>
            </a:extLst>
          </p:cNvPr>
          <p:cNvSpPr/>
          <p:nvPr/>
        </p:nvSpPr>
        <p:spPr>
          <a:xfrm>
            <a:off x="8334086" y="3765172"/>
            <a:ext cx="3394129" cy="3009540"/>
          </a:xfrm>
          <a:prstGeom prst="roundRect">
            <a:avLst/>
          </a:prstGeom>
          <a:solidFill>
            <a:srgbClr val="FFFFFF"/>
          </a:solidFill>
          <a:ln w="76200"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day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week study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Linked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a college, training provider or university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Supported by an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Assessor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8E6BA4F-87D8-8A50-F257-F6851DA78D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4749" y="61296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32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000"/>
    </mc:Choice>
    <mc:Fallback>
      <p:transition spd="slow" advTm="5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6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31" grpId="0" animBg="1"/>
      <p:bldP spid="34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7DC83C-559A-8494-3DE8-717A05B7C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14B641A2-9A7A-0E85-CDF5-3C64B017CA0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DEA80EA8-539D-ACF2-E200-2B4F27FC31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FDB8D625-BA4C-8005-B63E-3300D811CD8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251FDF78-3F14-FFF1-8AC6-E3CAC4CC9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27DBC43F-DB9E-7C73-C775-08B4EED50C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2995391E-0CB7-3B68-36F0-356A0874E54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12FA31E2-6F75-2C6A-06D8-575529051CF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DD518399-FCF3-66C9-7185-A198AA15F8D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A37A9E6-937E-DE1F-62D3-896E633FEE8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0D445AC1-F86E-D4F9-2192-F7DCD4BDB89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67C4D22A-F7A6-E7A7-686B-3A51D3EF61C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E70C118F-F914-2622-4DBC-365558AF4B4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10CE4184-1A9E-C609-E6D0-7C9D5EB98EB4}"/>
              </a:ext>
            </a:extLst>
          </p:cNvPr>
          <p:cNvSpPr txBox="1">
            <a:spLocks/>
          </p:cNvSpPr>
          <p:nvPr/>
        </p:nvSpPr>
        <p:spPr>
          <a:xfrm>
            <a:off x="1860051" y="314600"/>
            <a:ext cx="8471898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POTENTIAL EARNINGS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E01FE2D-BCBE-677C-2ACC-F0693E6297CF}"/>
              </a:ext>
            </a:extLst>
          </p:cNvPr>
          <p:cNvSpPr/>
          <p:nvPr/>
        </p:nvSpPr>
        <p:spPr>
          <a:xfrm>
            <a:off x="1418085" y="1404773"/>
            <a:ext cx="9307032" cy="1212112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Apprenticeship Minimum Wage - £</a:t>
            </a:r>
            <a:r>
              <a:rPr lang="en-GB" sz="3200" dirty="0">
                <a:solidFill>
                  <a:prstClr val="white"/>
                </a:solidFill>
                <a:latin typeface="Calibri"/>
              </a:rPr>
              <a:t>8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per hour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9FA2648-3E91-4259-9ACD-75A1E10BC08E}"/>
              </a:ext>
            </a:extLst>
          </p:cNvPr>
          <p:cNvSpPr/>
          <p:nvPr/>
        </p:nvSpPr>
        <p:spPr>
          <a:xfrm>
            <a:off x="344370" y="3153127"/>
            <a:ext cx="7901076" cy="1027814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£</a:t>
            </a:r>
            <a:r>
              <a:rPr lang="en-GB" sz="2400" dirty="0">
                <a:solidFill>
                  <a:prstClr val="black"/>
                </a:solidFill>
                <a:latin typeface="Calibri"/>
              </a:rPr>
              <a:t>8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the standard minimum for all apprentices in their first year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E5507C-B9AF-0544-E774-7ACB6F8FC66E}"/>
              </a:ext>
            </a:extLst>
          </p:cNvPr>
          <p:cNvSpPr/>
          <p:nvPr/>
        </p:nvSpPr>
        <p:spPr>
          <a:xfrm>
            <a:off x="344370" y="4717183"/>
            <a:ext cx="7901076" cy="1027814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the first year, you are then entitled to the minimum wage for your age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F0CDE49-0316-1E74-5EDA-2AD329EBADAD}"/>
              </a:ext>
            </a:extLst>
          </p:cNvPr>
          <p:cNvSpPr/>
          <p:nvPr/>
        </p:nvSpPr>
        <p:spPr>
          <a:xfrm>
            <a:off x="8645391" y="3582112"/>
            <a:ext cx="3069266" cy="1648978"/>
          </a:xfrm>
          <a:prstGeom prst="roundRect">
            <a:avLst/>
          </a:prstGeom>
          <a:solidFill>
            <a:srgbClr val="C22A62"/>
          </a:solidFill>
          <a:ln>
            <a:solidFill>
              <a:srgbClr val="C22A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21+ : £12.71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18-20: £10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 18: £</a:t>
            </a:r>
            <a:r>
              <a:rPr lang="en-GB" sz="2800" b="1" dirty="0">
                <a:solidFill>
                  <a:prstClr val="white"/>
                </a:solidFill>
                <a:latin typeface="Calibri"/>
              </a:rPr>
              <a:t>8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7BB111C-CC33-6676-BC72-0E6B036AEE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1629" y="60975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945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3000">
        <p159:morph option="byObject"/>
      </p:transition>
    </mc:Choice>
    <mc:Fallback>
      <p:transition spd="slow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5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6990E08B-BE81-46EB-9A81-DC5146818660}"/>
              </a:ext>
            </a:extLst>
          </p:cNvPr>
          <p:cNvSpPr/>
          <p:nvPr/>
        </p:nvSpPr>
        <p:spPr>
          <a:xfrm>
            <a:off x="8077200" y="3429000"/>
            <a:ext cx="3646233" cy="3334742"/>
          </a:xfrm>
          <a:prstGeom prst="ellipse">
            <a:avLst/>
          </a:prstGeom>
          <a:solidFill>
            <a:srgbClr val="1B95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800" b="1">
                <a:solidFill>
                  <a:srgbClr val="FFFFFF"/>
                </a:solidFill>
              </a:rPr>
              <a:t>What Apprenticeship is right for you?</a:t>
            </a:r>
            <a:endParaRPr lang="en-GB" sz="2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234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F89E29-103A-22A6-0728-2782EC5A5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030B13AA-A78D-61F7-749D-69CB99E740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B0D4775A-FE98-5F7B-B523-CF52557F7F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D941FDBC-E019-3B33-D79D-DFC5F348F36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2C5EAFED-3041-766C-9438-91265CD989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97B432E8-B58D-3CD4-BB82-F54F412ACDD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F6F8E6C7-390D-F5FE-5EEF-48798A8CB26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B04457BB-7CDD-B881-201C-DDDA45BBDC7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1DBACF15-E0B9-D614-45EB-2A9617C199B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3F90F6F-6515-2806-E588-BE62B05AE4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59BD7384-71C9-5EBD-EBC1-D7C74312969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33838ABE-0C30-98AD-5954-C037767447D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25BC14BC-B392-2A5C-3DC2-FD8E4BEC9A7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4C8E2AB9-4117-4961-4EF9-5DF785112699}"/>
              </a:ext>
            </a:extLst>
          </p:cNvPr>
          <p:cNvSpPr txBox="1">
            <a:spLocks/>
          </p:cNvSpPr>
          <p:nvPr/>
        </p:nvSpPr>
        <p:spPr>
          <a:xfrm>
            <a:off x="1860051" y="197652"/>
            <a:ext cx="8471898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APPRENTICESHIP PATHWAY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0EC3DA-6532-0A80-3264-CBD7E2063BA3}"/>
              </a:ext>
            </a:extLst>
          </p:cNvPr>
          <p:cNvSpPr/>
          <p:nvPr/>
        </p:nvSpPr>
        <p:spPr>
          <a:xfrm>
            <a:off x="350154" y="872719"/>
            <a:ext cx="1422400" cy="2847732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Higher Education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E0F5F1-D659-D5F2-6B12-F78B0BA49D95}"/>
              </a:ext>
            </a:extLst>
          </p:cNvPr>
          <p:cNvSpPr/>
          <p:nvPr/>
        </p:nvSpPr>
        <p:spPr>
          <a:xfrm rot="5400000">
            <a:off x="745066" y="3405208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Further Education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1AB608-AD3C-25A4-3450-74F0D7B1FF99}"/>
              </a:ext>
            </a:extLst>
          </p:cNvPr>
          <p:cNvSpPr/>
          <p:nvPr/>
        </p:nvSpPr>
        <p:spPr>
          <a:xfrm rot="5400000">
            <a:off x="745066" y="4143244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Year 10/11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93B763-9A98-B851-3DDD-157282BE124A}"/>
              </a:ext>
            </a:extLst>
          </p:cNvPr>
          <p:cNvSpPr/>
          <p:nvPr/>
        </p:nvSpPr>
        <p:spPr>
          <a:xfrm rot="5400000">
            <a:off x="3854308" y="4146472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GCSEs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FA9178-AB9B-2051-5DA2-7E9768569D85}"/>
              </a:ext>
            </a:extLst>
          </p:cNvPr>
          <p:cNvSpPr/>
          <p:nvPr/>
        </p:nvSpPr>
        <p:spPr>
          <a:xfrm rot="5400000">
            <a:off x="5418664" y="4146472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BTEC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FF57F8-EB25-436A-1661-D00BED40FF69}"/>
              </a:ext>
            </a:extLst>
          </p:cNvPr>
          <p:cNvSpPr/>
          <p:nvPr/>
        </p:nvSpPr>
        <p:spPr>
          <a:xfrm rot="5400000">
            <a:off x="3834115" y="3398503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A-Levels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4A7D7-5C99-A000-C828-6087295C6A73}"/>
              </a:ext>
            </a:extLst>
          </p:cNvPr>
          <p:cNvSpPr/>
          <p:nvPr/>
        </p:nvSpPr>
        <p:spPr>
          <a:xfrm rot="5400000">
            <a:off x="5408268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T-Level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2B54C1-084D-3801-7089-060F57453A11}"/>
              </a:ext>
            </a:extLst>
          </p:cNvPr>
          <p:cNvSpPr/>
          <p:nvPr/>
        </p:nvSpPr>
        <p:spPr>
          <a:xfrm rot="5400000">
            <a:off x="6982421" y="3398501"/>
            <a:ext cx="632574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V-Level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CB54BD-5D5C-70E3-D0C3-A0D0844238B9}"/>
              </a:ext>
            </a:extLst>
          </p:cNvPr>
          <p:cNvSpPr/>
          <p:nvPr/>
        </p:nvSpPr>
        <p:spPr>
          <a:xfrm rot="5400000">
            <a:off x="8532144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BTEC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3*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95AD73-B563-99DA-5008-26C7DF46AFFD}"/>
              </a:ext>
            </a:extLst>
          </p:cNvPr>
          <p:cNvSpPr/>
          <p:nvPr/>
        </p:nvSpPr>
        <p:spPr>
          <a:xfrm rot="5400000">
            <a:off x="10446595" y="3027863"/>
            <a:ext cx="632574" cy="2145201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Advanced Apprenticeship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9B82809-6C81-85CB-9A85-C4F673EF59C1}"/>
              </a:ext>
            </a:extLst>
          </p:cNvPr>
          <p:cNvSpPr/>
          <p:nvPr/>
        </p:nvSpPr>
        <p:spPr>
          <a:xfrm rot="5400000">
            <a:off x="10456992" y="3790846"/>
            <a:ext cx="632574" cy="2145201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Intermediate Apprenticeship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706FEA-149F-B26F-57E5-716B7BB26C0F}"/>
              </a:ext>
            </a:extLst>
          </p:cNvPr>
          <p:cNvGrpSpPr/>
          <p:nvPr/>
        </p:nvGrpSpPr>
        <p:grpSpPr>
          <a:xfrm>
            <a:off x="9685942" y="871315"/>
            <a:ext cx="2140228" cy="1368766"/>
            <a:chOff x="9528466" y="3171298"/>
            <a:chExt cx="2452976" cy="162286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99B0911-9042-462A-E080-06A94A775119}"/>
                </a:ext>
              </a:extLst>
            </p:cNvPr>
            <p:cNvSpPr/>
            <p:nvPr/>
          </p:nvSpPr>
          <p:spPr>
            <a:xfrm rot="5400000">
              <a:off x="10342471" y="3155192"/>
              <a:ext cx="824965" cy="2452976"/>
            </a:xfrm>
            <a:prstGeom prst="rect">
              <a:avLst/>
            </a:prstGeom>
            <a:solidFill>
              <a:srgbClr val="C22A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8EC7828-095D-9FCD-1325-50B8C7969A8C}"/>
                </a:ext>
              </a:extLst>
            </p:cNvPr>
            <p:cNvSpPr/>
            <p:nvPr/>
          </p:nvSpPr>
          <p:spPr>
            <a:xfrm rot="5400000">
              <a:off x="10342471" y="2357293"/>
              <a:ext cx="824965" cy="2452976"/>
            </a:xfrm>
            <a:prstGeom prst="rect">
              <a:avLst/>
            </a:prstGeom>
            <a:solidFill>
              <a:srgbClr val="F05E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Degree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AB10CD0-F980-E97F-87F6-E86C10685180}"/>
              </a:ext>
            </a:extLst>
          </p:cNvPr>
          <p:cNvSpPr/>
          <p:nvPr/>
        </p:nvSpPr>
        <p:spPr>
          <a:xfrm rot="5400000">
            <a:off x="2289951" y="4146471"/>
            <a:ext cx="632575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4BC1BE-162B-FBEF-9B93-BDD6EBD3B53B}"/>
              </a:ext>
            </a:extLst>
          </p:cNvPr>
          <p:cNvSpPr/>
          <p:nvPr/>
        </p:nvSpPr>
        <p:spPr>
          <a:xfrm rot="5400000">
            <a:off x="2280849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3B9BC74-4FB5-9012-E28E-77C671FD235A}"/>
              </a:ext>
            </a:extLst>
          </p:cNvPr>
          <p:cNvSpPr/>
          <p:nvPr/>
        </p:nvSpPr>
        <p:spPr>
          <a:xfrm rot="5400000">
            <a:off x="2289952" y="2672915"/>
            <a:ext cx="632576" cy="1422400"/>
          </a:xfrm>
          <a:prstGeom prst="rect">
            <a:avLst/>
          </a:prstGeom>
          <a:solidFill>
            <a:srgbClr val="1B95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0FF189C-4AD6-DD8D-1C18-52D96225CC6C}"/>
              </a:ext>
            </a:extLst>
          </p:cNvPr>
          <p:cNvSpPr/>
          <p:nvPr/>
        </p:nvSpPr>
        <p:spPr>
          <a:xfrm rot="5400000">
            <a:off x="2286895" y="1922246"/>
            <a:ext cx="632576" cy="1422400"/>
          </a:xfrm>
          <a:prstGeom prst="rect">
            <a:avLst/>
          </a:prstGeom>
          <a:solidFill>
            <a:srgbClr val="FDB6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48253A-8FC8-1186-EE54-BE9506B9A134}"/>
              </a:ext>
            </a:extLst>
          </p:cNvPr>
          <p:cNvSpPr/>
          <p:nvPr/>
        </p:nvSpPr>
        <p:spPr>
          <a:xfrm rot="5400000">
            <a:off x="2286895" y="1172202"/>
            <a:ext cx="632576" cy="1422400"/>
          </a:xfrm>
          <a:prstGeom prst="rect">
            <a:avLst/>
          </a:prstGeom>
          <a:solidFill>
            <a:srgbClr val="C22A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891278E-F7B9-B14E-64AF-104F793A8CAD}"/>
              </a:ext>
            </a:extLst>
          </p:cNvPr>
          <p:cNvSpPr/>
          <p:nvPr/>
        </p:nvSpPr>
        <p:spPr>
          <a:xfrm rot="5400000">
            <a:off x="2289951" y="477809"/>
            <a:ext cx="632576" cy="1422400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7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C16DF28-C2F8-D5E0-9691-583E150CEF68}"/>
              </a:ext>
            </a:extLst>
          </p:cNvPr>
          <p:cNvGrpSpPr/>
          <p:nvPr/>
        </p:nvGrpSpPr>
        <p:grpSpPr>
          <a:xfrm>
            <a:off x="9685941" y="2305148"/>
            <a:ext cx="2140229" cy="1395256"/>
            <a:chOff x="9528465" y="3171298"/>
            <a:chExt cx="2452977" cy="162286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8B86FF6-F200-1BD3-4EE3-407D45902A04}"/>
                </a:ext>
              </a:extLst>
            </p:cNvPr>
            <p:cNvSpPr/>
            <p:nvPr/>
          </p:nvSpPr>
          <p:spPr>
            <a:xfrm rot="5400000">
              <a:off x="10342470" y="3155192"/>
              <a:ext cx="824965" cy="2452976"/>
            </a:xfrm>
            <a:prstGeom prst="rect">
              <a:avLst/>
            </a:prstGeom>
            <a:solidFill>
              <a:srgbClr val="1B95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B0B4522-F977-DB06-D12E-122ADB831494}"/>
                </a:ext>
              </a:extLst>
            </p:cNvPr>
            <p:cNvSpPr/>
            <p:nvPr/>
          </p:nvSpPr>
          <p:spPr>
            <a:xfrm rot="5400000">
              <a:off x="10342471" y="2357293"/>
              <a:ext cx="824965" cy="2452976"/>
            </a:xfrm>
            <a:prstGeom prst="rect">
              <a:avLst/>
            </a:prstGeom>
            <a:solidFill>
              <a:srgbClr val="FDB6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Higher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E16A79B-4428-6993-9FC9-B64BBF236F9E}"/>
              </a:ext>
            </a:extLst>
          </p:cNvPr>
          <p:cNvGrpSpPr/>
          <p:nvPr/>
        </p:nvGrpSpPr>
        <p:grpSpPr>
          <a:xfrm>
            <a:off x="3446543" y="1567113"/>
            <a:ext cx="2996553" cy="2121252"/>
            <a:chOff x="3099445" y="2155105"/>
            <a:chExt cx="2996553" cy="273187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469A764-670E-F66E-5D32-D80398A43F19}"/>
                </a:ext>
              </a:extLst>
            </p:cNvPr>
            <p:cNvSpPr/>
            <p:nvPr/>
          </p:nvSpPr>
          <p:spPr>
            <a:xfrm rot="5400000">
              <a:off x="4135232" y="2926213"/>
              <a:ext cx="924978" cy="2996552"/>
            </a:xfrm>
            <a:prstGeom prst="rect">
              <a:avLst/>
            </a:prstGeom>
            <a:solidFill>
              <a:srgbClr val="1B95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First Year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5199C5E-EA06-5C84-AAF8-4E6211FFDAE2}"/>
                </a:ext>
              </a:extLst>
            </p:cNvPr>
            <p:cNvSpPr/>
            <p:nvPr/>
          </p:nvSpPr>
          <p:spPr>
            <a:xfrm rot="5400000">
              <a:off x="4135233" y="2031582"/>
              <a:ext cx="924978" cy="2996552"/>
            </a:xfrm>
            <a:prstGeom prst="rect">
              <a:avLst/>
            </a:prstGeom>
            <a:solidFill>
              <a:srgbClr val="FDB6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Second Year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638AE0E-CE5A-B6EB-60E6-FAED92930BEF}"/>
                </a:ext>
              </a:extLst>
            </p:cNvPr>
            <p:cNvSpPr/>
            <p:nvPr/>
          </p:nvSpPr>
          <p:spPr>
            <a:xfrm rot="5400000">
              <a:off x="4135232" y="1119318"/>
              <a:ext cx="924978" cy="2996552"/>
            </a:xfrm>
            <a:prstGeom prst="rect">
              <a:avLst/>
            </a:prstGeom>
            <a:solidFill>
              <a:srgbClr val="C22A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Third Year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E0B730F8-BB50-4DEA-C85E-2D3711CC3EC5}"/>
              </a:ext>
            </a:extLst>
          </p:cNvPr>
          <p:cNvSpPr/>
          <p:nvPr/>
        </p:nvSpPr>
        <p:spPr>
          <a:xfrm rot="5400000">
            <a:off x="4642269" y="-306446"/>
            <a:ext cx="629072" cy="2996552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Masters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3DC3F17-EF26-188C-DDA3-BAB8337A09E7}"/>
              </a:ext>
            </a:extLst>
          </p:cNvPr>
          <p:cNvSpPr/>
          <p:nvPr/>
        </p:nvSpPr>
        <p:spPr>
          <a:xfrm>
            <a:off x="7111395" y="5397898"/>
            <a:ext cx="3371354" cy="1016000"/>
          </a:xfrm>
          <a:prstGeom prst="roundRect">
            <a:avLst/>
          </a:prstGeom>
          <a:solidFill>
            <a:srgbClr val="00C7C7"/>
          </a:solidFill>
          <a:ln>
            <a:solidFill>
              <a:srgbClr val="00C7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 may start on an Intermediate Apprenticeship (Level 2) 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87A12D3E-E68D-8DE7-0233-883D0A61C88D}"/>
              </a:ext>
            </a:extLst>
          </p:cNvPr>
          <p:cNvSpPr/>
          <p:nvPr/>
        </p:nvSpPr>
        <p:spPr>
          <a:xfrm>
            <a:off x="1963972" y="5397898"/>
            <a:ext cx="3371353" cy="1016000"/>
          </a:xfrm>
          <a:prstGeom prst="roundRect">
            <a:avLst/>
          </a:prstGeom>
          <a:solidFill>
            <a:srgbClr val="91C9D6"/>
          </a:solidFill>
          <a:ln>
            <a:solidFill>
              <a:srgbClr val="91C9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can do an Apprenticeship once you complete your GCSEs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867043-5CD0-D8BF-66DC-D351C390B6C3}"/>
              </a:ext>
            </a:extLst>
          </p:cNvPr>
          <p:cNvSpPr/>
          <p:nvPr/>
        </p:nvSpPr>
        <p:spPr>
          <a:xfrm rot="5400000">
            <a:off x="5717437" y="-1678922"/>
            <a:ext cx="761155" cy="11495733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BA333A2-778E-A93B-17C0-B035E4EE2A3D}"/>
              </a:ext>
            </a:extLst>
          </p:cNvPr>
          <p:cNvSpPr/>
          <p:nvPr/>
        </p:nvSpPr>
        <p:spPr>
          <a:xfrm rot="5400000">
            <a:off x="5362426" y="-2746128"/>
            <a:ext cx="1452535" cy="11495733"/>
          </a:xfrm>
          <a:prstGeom prst="rect">
            <a:avLst/>
          </a:prstGeom>
          <a:solidFill>
            <a:srgbClr val="FBAA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90A15BD-C5E3-A9AD-81DD-35627770FC12}"/>
              </a:ext>
            </a:extLst>
          </p:cNvPr>
          <p:cNvSpPr/>
          <p:nvPr/>
        </p:nvSpPr>
        <p:spPr>
          <a:xfrm rot="5400000">
            <a:off x="5389605" y="-4171485"/>
            <a:ext cx="1398176" cy="11495734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B3D1F26-44C8-C0B1-D4B3-8D7C1A4617DB}"/>
              </a:ext>
            </a:extLst>
          </p:cNvPr>
          <p:cNvSpPr/>
          <p:nvPr/>
        </p:nvSpPr>
        <p:spPr>
          <a:xfrm rot="5400000">
            <a:off x="10333443" y="3675713"/>
            <a:ext cx="738632" cy="2286255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F171A26-ECE3-5F49-011C-C2E310B4DB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1348" y="60127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2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00"/>
    </mc:Choice>
    <mc:Fallback>
      <p:transition spd="slow" advTm="3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0" grpId="0" animBg="1"/>
      <p:bldP spid="51" grpId="0" animBg="1"/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0FC4B0-8B6C-2B6B-7ADA-FBAED0090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F4C9AEFD-A4D3-214C-7A1D-C125EA1D7E6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5B18CA51-CA67-B2F7-C3D8-B2627E98290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AB76C413-62F7-4244-205F-459951BD58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0EDCB16C-C09A-19CF-F7AD-8950B1410B6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6DACF03B-0CCE-CCD6-830B-9ACDF864A0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57D370CC-66A1-4D9E-AFF7-E635320FAEC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AF422E54-DD76-2F71-6097-FBE15E597F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3B114CFC-39D4-9F37-752A-260A9673D4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E440E3D-6585-8177-682F-3912DCA57E5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81793B49-220D-FE15-6B46-6B4B676580E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B017DA34-8085-2C4E-8560-3FDAE07625B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C7F38767-67BC-472A-228A-ACFB716F01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52593E12-D86A-35E2-CB2D-6CEF682B4812}"/>
              </a:ext>
            </a:extLst>
          </p:cNvPr>
          <p:cNvSpPr txBox="1">
            <a:spLocks/>
          </p:cNvSpPr>
          <p:nvPr/>
        </p:nvSpPr>
        <p:spPr>
          <a:xfrm>
            <a:off x="1860051" y="197652"/>
            <a:ext cx="8471898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APPRENTICESHIP PATHWAY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4996CE-32CB-05E0-4010-DB49A0EB699A}"/>
              </a:ext>
            </a:extLst>
          </p:cNvPr>
          <p:cNvSpPr/>
          <p:nvPr/>
        </p:nvSpPr>
        <p:spPr>
          <a:xfrm>
            <a:off x="350154" y="872719"/>
            <a:ext cx="1422400" cy="2847732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Higher Education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5FD5A5-3603-BE15-6557-75DC5B9ABE9B}"/>
              </a:ext>
            </a:extLst>
          </p:cNvPr>
          <p:cNvSpPr/>
          <p:nvPr/>
        </p:nvSpPr>
        <p:spPr>
          <a:xfrm rot="5400000">
            <a:off x="745066" y="3405208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Further Education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EF8AD1-DE34-25F1-0AB4-2CFF7B595AB5}"/>
              </a:ext>
            </a:extLst>
          </p:cNvPr>
          <p:cNvSpPr/>
          <p:nvPr/>
        </p:nvSpPr>
        <p:spPr>
          <a:xfrm rot="5400000">
            <a:off x="745066" y="4143244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Year 10/11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87CF3B-C539-252B-1545-4B71D0EFCB83}"/>
              </a:ext>
            </a:extLst>
          </p:cNvPr>
          <p:cNvSpPr/>
          <p:nvPr/>
        </p:nvSpPr>
        <p:spPr>
          <a:xfrm rot="5400000">
            <a:off x="3854308" y="4146472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GCSEs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0A8707-5A62-5659-687D-C77264AB61B1}"/>
              </a:ext>
            </a:extLst>
          </p:cNvPr>
          <p:cNvSpPr/>
          <p:nvPr/>
        </p:nvSpPr>
        <p:spPr>
          <a:xfrm rot="5400000">
            <a:off x="5418664" y="4146472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BTEC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B48956-BBE8-8965-F62A-D9588EA7647A}"/>
              </a:ext>
            </a:extLst>
          </p:cNvPr>
          <p:cNvSpPr/>
          <p:nvPr/>
        </p:nvSpPr>
        <p:spPr>
          <a:xfrm rot="5400000">
            <a:off x="3834115" y="3398503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A-Levels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58684F-CA1F-AEEA-F209-445EC29CACC4}"/>
              </a:ext>
            </a:extLst>
          </p:cNvPr>
          <p:cNvSpPr/>
          <p:nvPr/>
        </p:nvSpPr>
        <p:spPr>
          <a:xfrm rot="5400000">
            <a:off x="5408268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T-Level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D5ACA0-BF26-C058-412C-D900C07A374E}"/>
              </a:ext>
            </a:extLst>
          </p:cNvPr>
          <p:cNvSpPr/>
          <p:nvPr/>
        </p:nvSpPr>
        <p:spPr>
          <a:xfrm rot="5400000">
            <a:off x="6982421" y="3398501"/>
            <a:ext cx="632574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V-Level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F7A4FD-D099-05D2-28C1-86E515699DCA}"/>
              </a:ext>
            </a:extLst>
          </p:cNvPr>
          <p:cNvSpPr/>
          <p:nvPr/>
        </p:nvSpPr>
        <p:spPr>
          <a:xfrm rot="5400000">
            <a:off x="8532144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BTEC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3*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A8756E1-1EE6-7FBE-F50A-8D34F5CF4B34}"/>
              </a:ext>
            </a:extLst>
          </p:cNvPr>
          <p:cNvSpPr/>
          <p:nvPr/>
        </p:nvSpPr>
        <p:spPr>
          <a:xfrm rot="5400000">
            <a:off x="10446595" y="3027863"/>
            <a:ext cx="632574" cy="2145201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Advanced Apprenticeship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AFDFA3-AB25-437A-F074-A67822042D11}"/>
              </a:ext>
            </a:extLst>
          </p:cNvPr>
          <p:cNvSpPr/>
          <p:nvPr/>
        </p:nvSpPr>
        <p:spPr>
          <a:xfrm rot="5400000">
            <a:off x="10456992" y="3790846"/>
            <a:ext cx="632574" cy="2145201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Intermediate Apprenticeship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92001ED-E2C2-8327-37DA-C8DBB43E6620}"/>
              </a:ext>
            </a:extLst>
          </p:cNvPr>
          <p:cNvGrpSpPr/>
          <p:nvPr/>
        </p:nvGrpSpPr>
        <p:grpSpPr>
          <a:xfrm>
            <a:off x="9685942" y="871315"/>
            <a:ext cx="2140228" cy="1368766"/>
            <a:chOff x="9528466" y="3171298"/>
            <a:chExt cx="2452976" cy="162286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F1E6854-D70F-B3C6-3603-9F22E43BA6E3}"/>
                </a:ext>
              </a:extLst>
            </p:cNvPr>
            <p:cNvSpPr/>
            <p:nvPr/>
          </p:nvSpPr>
          <p:spPr>
            <a:xfrm rot="5400000">
              <a:off x="10342471" y="3155192"/>
              <a:ext cx="824965" cy="2452976"/>
            </a:xfrm>
            <a:prstGeom prst="rect">
              <a:avLst/>
            </a:prstGeom>
            <a:solidFill>
              <a:srgbClr val="C22A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A6BFD8B-C85D-B054-1F14-71DAB4EF5001}"/>
                </a:ext>
              </a:extLst>
            </p:cNvPr>
            <p:cNvSpPr/>
            <p:nvPr/>
          </p:nvSpPr>
          <p:spPr>
            <a:xfrm rot="5400000">
              <a:off x="10342471" y="2357293"/>
              <a:ext cx="824965" cy="2452976"/>
            </a:xfrm>
            <a:prstGeom prst="rect">
              <a:avLst/>
            </a:prstGeom>
            <a:solidFill>
              <a:srgbClr val="F05E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Degree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67C099EF-FE0F-2A17-C45F-30AB3C1F8B1D}"/>
              </a:ext>
            </a:extLst>
          </p:cNvPr>
          <p:cNvSpPr/>
          <p:nvPr/>
        </p:nvSpPr>
        <p:spPr>
          <a:xfrm rot="5400000">
            <a:off x="2289951" y="4146471"/>
            <a:ext cx="632575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DD32F24-0A66-52AD-A001-66813D256F2D}"/>
              </a:ext>
            </a:extLst>
          </p:cNvPr>
          <p:cNvSpPr/>
          <p:nvPr/>
        </p:nvSpPr>
        <p:spPr>
          <a:xfrm rot="5400000">
            <a:off x="2280849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4B2E96E-0596-3235-6CE5-64300867F168}"/>
              </a:ext>
            </a:extLst>
          </p:cNvPr>
          <p:cNvSpPr/>
          <p:nvPr/>
        </p:nvSpPr>
        <p:spPr>
          <a:xfrm rot="5400000">
            <a:off x="2289952" y="2672915"/>
            <a:ext cx="632576" cy="1422400"/>
          </a:xfrm>
          <a:prstGeom prst="rect">
            <a:avLst/>
          </a:prstGeom>
          <a:solidFill>
            <a:srgbClr val="1B95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4BEF168-8077-EE8A-2398-4301EA6E9897}"/>
              </a:ext>
            </a:extLst>
          </p:cNvPr>
          <p:cNvSpPr/>
          <p:nvPr/>
        </p:nvSpPr>
        <p:spPr>
          <a:xfrm rot="5400000">
            <a:off x="2286895" y="1922246"/>
            <a:ext cx="632576" cy="1422400"/>
          </a:xfrm>
          <a:prstGeom prst="rect">
            <a:avLst/>
          </a:prstGeom>
          <a:solidFill>
            <a:srgbClr val="FDB6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4E4C2A6-C9F7-8C3A-1D4E-8FBA1741E2CF}"/>
              </a:ext>
            </a:extLst>
          </p:cNvPr>
          <p:cNvSpPr/>
          <p:nvPr/>
        </p:nvSpPr>
        <p:spPr>
          <a:xfrm rot="5400000">
            <a:off x="2286895" y="1172202"/>
            <a:ext cx="632576" cy="1422400"/>
          </a:xfrm>
          <a:prstGeom prst="rect">
            <a:avLst/>
          </a:prstGeom>
          <a:solidFill>
            <a:srgbClr val="C22A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BFA73A-C5E5-5FE0-DB24-4F90C666912A}"/>
              </a:ext>
            </a:extLst>
          </p:cNvPr>
          <p:cNvSpPr/>
          <p:nvPr/>
        </p:nvSpPr>
        <p:spPr>
          <a:xfrm rot="5400000">
            <a:off x="2289951" y="477809"/>
            <a:ext cx="632576" cy="1422400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7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54DEE6-15C4-9746-C940-E8548B07BF4A}"/>
              </a:ext>
            </a:extLst>
          </p:cNvPr>
          <p:cNvGrpSpPr/>
          <p:nvPr/>
        </p:nvGrpSpPr>
        <p:grpSpPr>
          <a:xfrm>
            <a:off x="9685941" y="2305148"/>
            <a:ext cx="2140229" cy="1395256"/>
            <a:chOff x="9528465" y="3171298"/>
            <a:chExt cx="2452977" cy="162286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AF97CB8-45EB-7D1A-69C9-736419671350}"/>
                </a:ext>
              </a:extLst>
            </p:cNvPr>
            <p:cNvSpPr/>
            <p:nvPr/>
          </p:nvSpPr>
          <p:spPr>
            <a:xfrm rot="5400000">
              <a:off x="10342470" y="3155192"/>
              <a:ext cx="824965" cy="2452976"/>
            </a:xfrm>
            <a:prstGeom prst="rect">
              <a:avLst/>
            </a:prstGeom>
            <a:solidFill>
              <a:srgbClr val="1B95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CB43D3F-6A53-2169-9A6E-1FFB069BD3C7}"/>
                </a:ext>
              </a:extLst>
            </p:cNvPr>
            <p:cNvSpPr/>
            <p:nvPr/>
          </p:nvSpPr>
          <p:spPr>
            <a:xfrm rot="5400000">
              <a:off x="10342471" y="2357293"/>
              <a:ext cx="824965" cy="2452976"/>
            </a:xfrm>
            <a:prstGeom prst="rect">
              <a:avLst/>
            </a:prstGeom>
            <a:solidFill>
              <a:srgbClr val="FDB6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Higher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8B8BDF7-38C0-EAE8-36A3-66803F080984}"/>
              </a:ext>
            </a:extLst>
          </p:cNvPr>
          <p:cNvGrpSpPr/>
          <p:nvPr/>
        </p:nvGrpSpPr>
        <p:grpSpPr>
          <a:xfrm>
            <a:off x="3446543" y="1567113"/>
            <a:ext cx="2996553" cy="2121252"/>
            <a:chOff x="3099445" y="2155105"/>
            <a:chExt cx="2996553" cy="273187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F73DBA3-5B94-3756-AB5E-6CBC6DD82026}"/>
                </a:ext>
              </a:extLst>
            </p:cNvPr>
            <p:cNvSpPr/>
            <p:nvPr/>
          </p:nvSpPr>
          <p:spPr>
            <a:xfrm rot="5400000">
              <a:off x="4135232" y="2926213"/>
              <a:ext cx="924978" cy="2996552"/>
            </a:xfrm>
            <a:prstGeom prst="rect">
              <a:avLst/>
            </a:prstGeom>
            <a:solidFill>
              <a:srgbClr val="1B95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First Year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41B5A1C-2C23-11A5-2A16-5B0DB9CB91B2}"/>
                </a:ext>
              </a:extLst>
            </p:cNvPr>
            <p:cNvSpPr/>
            <p:nvPr/>
          </p:nvSpPr>
          <p:spPr>
            <a:xfrm rot="5400000">
              <a:off x="4135233" y="2031582"/>
              <a:ext cx="924978" cy="2996552"/>
            </a:xfrm>
            <a:prstGeom prst="rect">
              <a:avLst/>
            </a:prstGeom>
            <a:solidFill>
              <a:srgbClr val="FDB6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Second Year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AA01D12-D60F-34D0-572E-AC25DD0F85AB}"/>
                </a:ext>
              </a:extLst>
            </p:cNvPr>
            <p:cNvSpPr/>
            <p:nvPr/>
          </p:nvSpPr>
          <p:spPr>
            <a:xfrm rot="5400000">
              <a:off x="4135232" y="1119318"/>
              <a:ext cx="924978" cy="2996552"/>
            </a:xfrm>
            <a:prstGeom prst="rect">
              <a:avLst/>
            </a:prstGeom>
            <a:solidFill>
              <a:srgbClr val="C22A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Third Year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6557197D-FDCD-2F54-1859-6EF4F47DA4A1}"/>
              </a:ext>
            </a:extLst>
          </p:cNvPr>
          <p:cNvSpPr/>
          <p:nvPr/>
        </p:nvSpPr>
        <p:spPr>
          <a:xfrm rot="5400000">
            <a:off x="4642269" y="-306446"/>
            <a:ext cx="629072" cy="2996552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Masters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DE42146-058C-6F09-1CC4-3AAEC7B84629}"/>
              </a:ext>
            </a:extLst>
          </p:cNvPr>
          <p:cNvSpPr/>
          <p:nvPr/>
        </p:nvSpPr>
        <p:spPr>
          <a:xfrm rot="5400000">
            <a:off x="10385332" y="2988974"/>
            <a:ext cx="761155" cy="2159941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0D38D12-087C-562A-76EC-08D035532704}"/>
              </a:ext>
            </a:extLst>
          </p:cNvPr>
          <p:cNvSpPr/>
          <p:nvPr/>
        </p:nvSpPr>
        <p:spPr>
          <a:xfrm rot="5400000">
            <a:off x="5362426" y="-2746128"/>
            <a:ext cx="1452535" cy="11495733"/>
          </a:xfrm>
          <a:prstGeom prst="rect">
            <a:avLst/>
          </a:prstGeom>
          <a:solidFill>
            <a:srgbClr val="FBAA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259C0C5-6607-280F-B6E9-45FAE80C7CCA}"/>
              </a:ext>
            </a:extLst>
          </p:cNvPr>
          <p:cNvSpPr/>
          <p:nvPr/>
        </p:nvSpPr>
        <p:spPr>
          <a:xfrm rot="5400000">
            <a:off x="5389605" y="-4171485"/>
            <a:ext cx="1398176" cy="11495734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56A4E8-9597-E231-D890-F33BFD97752F}"/>
              </a:ext>
            </a:extLst>
          </p:cNvPr>
          <p:cNvSpPr/>
          <p:nvPr/>
        </p:nvSpPr>
        <p:spPr>
          <a:xfrm>
            <a:off x="3834859" y="5369298"/>
            <a:ext cx="4552950" cy="1016000"/>
          </a:xfrm>
          <a:prstGeom prst="roundRect">
            <a:avLst/>
          </a:prstGeom>
          <a:solidFill>
            <a:srgbClr val="C22A62"/>
          </a:solidFill>
          <a:ln>
            <a:solidFill>
              <a:srgbClr val="C22A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Some may start on an Advanced Apprenticeship (Level 3) or do this after their Level 2</a:t>
            </a:r>
          </a:p>
        </p:txBody>
      </p:sp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75D8BB-971D-89A0-0D3F-05EF21687D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5077" y="59436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621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2000">
        <p159:morph option="byObject"/>
      </p:transition>
    </mc:Choice>
    <mc:Fallback>
      <p:transition spd="slow" advTm="3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20BE0A-474E-4664-E6DA-2A2C31AB7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8543E564-7061-498A-D4A0-1BF0CE72818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74819DAD-4B9E-3AB0-8782-F80830400A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A87B0D65-52B8-CFA5-5444-18C91F2A97D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2FB9178C-D435-FF1B-127E-1C5A90A328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C01DC986-D784-CA69-67BA-B64E4243C2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D122541B-0AE1-3320-9822-854CB01B915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35095106-0465-B835-2B33-CE006E584F5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6B60F89F-4AEB-D792-52F4-F2B2191E057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BBABAC1-2B1B-5230-E0D5-F6F7D5CBFE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C3F632EC-4B8C-92B3-6578-66B4A35B1B2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17EADAC5-8C59-A0FB-4ABE-FF0BB25A05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B979454A-975C-F79E-B2AF-BBCC405817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7A1230E-3301-9FE8-925B-759F02BE61E0}"/>
              </a:ext>
            </a:extLst>
          </p:cNvPr>
          <p:cNvSpPr txBox="1">
            <a:spLocks/>
          </p:cNvSpPr>
          <p:nvPr/>
        </p:nvSpPr>
        <p:spPr>
          <a:xfrm>
            <a:off x="1860051" y="197652"/>
            <a:ext cx="8471898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APPRENTICESHIP PATHWAY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5E99AB-C1E7-580D-D44B-58F6F1D06D90}"/>
              </a:ext>
            </a:extLst>
          </p:cNvPr>
          <p:cNvSpPr/>
          <p:nvPr/>
        </p:nvSpPr>
        <p:spPr>
          <a:xfrm>
            <a:off x="350154" y="872719"/>
            <a:ext cx="1422400" cy="2847732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Higher Education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8A91CC-2A1D-C76B-10E8-0691F9E5E616}"/>
              </a:ext>
            </a:extLst>
          </p:cNvPr>
          <p:cNvSpPr/>
          <p:nvPr/>
        </p:nvSpPr>
        <p:spPr>
          <a:xfrm rot="5400000">
            <a:off x="745066" y="3405208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Further Education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6D004E-90A4-6213-56E8-20C37E694E63}"/>
              </a:ext>
            </a:extLst>
          </p:cNvPr>
          <p:cNvSpPr/>
          <p:nvPr/>
        </p:nvSpPr>
        <p:spPr>
          <a:xfrm rot="5400000">
            <a:off x="745066" y="4143244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Year 10/11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FA0277-C380-294A-11D9-27505F2307D2}"/>
              </a:ext>
            </a:extLst>
          </p:cNvPr>
          <p:cNvSpPr/>
          <p:nvPr/>
        </p:nvSpPr>
        <p:spPr>
          <a:xfrm rot="5400000">
            <a:off x="3854308" y="4146472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GCSEs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A730DB-17CF-0B03-175C-79493F682338}"/>
              </a:ext>
            </a:extLst>
          </p:cNvPr>
          <p:cNvSpPr/>
          <p:nvPr/>
        </p:nvSpPr>
        <p:spPr>
          <a:xfrm rot="5400000">
            <a:off x="5418664" y="4146472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BTEC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DEF90A-914C-B6A7-EB83-28CEE020EC8F}"/>
              </a:ext>
            </a:extLst>
          </p:cNvPr>
          <p:cNvSpPr/>
          <p:nvPr/>
        </p:nvSpPr>
        <p:spPr>
          <a:xfrm rot="5400000">
            <a:off x="3834115" y="3398503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A-Levels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B0D52C-5D3E-4893-0E28-DDD40A221A53}"/>
              </a:ext>
            </a:extLst>
          </p:cNvPr>
          <p:cNvSpPr/>
          <p:nvPr/>
        </p:nvSpPr>
        <p:spPr>
          <a:xfrm rot="5400000">
            <a:off x="5408268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T-Level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71AECF7-6202-3F2F-605F-8757E94131B2}"/>
              </a:ext>
            </a:extLst>
          </p:cNvPr>
          <p:cNvSpPr/>
          <p:nvPr/>
        </p:nvSpPr>
        <p:spPr>
          <a:xfrm rot="5400000">
            <a:off x="6982421" y="3398501"/>
            <a:ext cx="632574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V-Level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617B33-7B0E-C115-3CBD-46C7967DFCDA}"/>
              </a:ext>
            </a:extLst>
          </p:cNvPr>
          <p:cNvSpPr/>
          <p:nvPr/>
        </p:nvSpPr>
        <p:spPr>
          <a:xfrm rot="5400000">
            <a:off x="8532144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BTEC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3*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3A2D10A-7988-80CF-EE50-8FD8A03F900A}"/>
              </a:ext>
            </a:extLst>
          </p:cNvPr>
          <p:cNvSpPr/>
          <p:nvPr/>
        </p:nvSpPr>
        <p:spPr>
          <a:xfrm rot="5400000">
            <a:off x="10446595" y="3027863"/>
            <a:ext cx="632574" cy="2145201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Advanced Apprenticeship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AD94A8C-0397-8E78-1BEA-A712ECF83717}"/>
              </a:ext>
            </a:extLst>
          </p:cNvPr>
          <p:cNvSpPr/>
          <p:nvPr/>
        </p:nvSpPr>
        <p:spPr>
          <a:xfrm rot="5400000">
            <a:off x="10456992" y="3790846"/>
            <a:ext cx="632574" cy="2145201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Intermediate Apprenticeship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4C39585-8C0A-2A79-EF08-49D6A69E5B0F}"/>
              </a:ext>
            </a:extLst>
          </p:cNvPr>
          <p:cNvGrpSpPr/>
          <p:nvPr/>
        </p:nvGrpSpPr>
        <p:grpSpPr>
          <a:xfrm>
            <a:off x="9685942" y="871315"/>
            <a:ext cx="2140228" cy="1368766"/>
            <a:chOff x="9528466" y="3171298"/>
            <a:chExt cx="2452976" cy="162286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15F541F-62F0-FD55-6E6B-87F9CFA3A93B}"/>
                </a:ext>
              </a:extLst>
            </p:cNvPr>
            <p:cNvSpPr/>
            <p:nvPr/>
          </p:nvSpPr>
          <p:spPr>
            <a:xfrm rot="5400000">
              <a:off x="10342471" y="3155192"/>
              <a:ext cx="824965" cy="2452976"/>
            </a:xfrm>
            <a:prstGeom prst="rect">
              <a:avLst/>
            </a:prstGeom>
            <a:solidFill>
              <a:srgbClr val="C22A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3A9C915-3311-3CE3-22E1-128DDF72E6D2}"/>
                </a:ext>
              </a:extLst>
            </p:cNvPr>
            <p:cNvSpPr/>
            <p:nvPr/>
          </p:nvSpPr>
          <p:spPr>
            <a:xfrm rot="5400000">
              <a:off x="10342471" y="2357293"/>
              <a:ext cx="824965" cy="2452976"/>
            </a:xfrm>
            <a:prstGeom prst="rect">
              <a:avLst/>
            </a:prstGeom>
            <a:solidFill>
              <a:srgbClr val="F05E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Degree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0616280C-4912-FD01-23A9-2D4E0D97FD9B}"/>
              </a:ext>
            </a:extLst>
          </p:cNvPr>
          <p:cNvSpPr/>
          <p:nvPr/>
        </p:nvSpPr>
        <p:spPr>
          <a:xfrm rot="5400000">
            <a:off x="2289951" y="4146471"/>
            <a:ext cx="632575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D0E1738-F208-9833-D45F-FF6FDF3F5FB8}"/>
              </a:ext>
            </a:extLst>
          </p:cNvPr>
          <p:cNvSpPr/>
          <p:nvPr/>
        </p:nvSpPr>
        <p:spPr>
          <a:xfrm rot="5400000">
            <a:off x="2280849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EE0241-8B78-B1CB-2079-E477536D957F}"/>
              </a:ext>
            </a:extLst>
          </p:cNvPr>
          <p:cNvSpPr/>
          <p:nvPr/>
        </p:nvSpPr>
        <p:spPr>
          <a:xfrm rot="5400000">
            <a:off x="2289952" y="2672915"/>
            <a:ext cx="632576" cy="1422400"/>
          </a:xfrm>
          <a:prstGeom prst="rect">
            <a:avLst/>
          </a:prstGeom>
          <a:solidFill>
            <a:srgbClr val="1B95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07CCC4A-D397-0968-ADA7-A9B76AC0F8D6}"/>
              </a:ext>
            </a:extLst>
          </p:cNvPr>
          <p:cNvSpPr/>
          <p:nvPr/>
        </p:nvSpPr>
        <p:spPr>
          <a:xfrm rot="5400000">
            <a:off x="2286895" y="1922246"/>
            <a:ext cx="632576" cy="1422400"/>
          </a:xfrm>
          <a:prstGeom prst="rect">
            <a:avLst/>
          </a:prstGeom>
          <a:solidFill>
            <a:srgbClr val="FDB6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ACE6DFF-052B-35DE-C31D-379771F4C319}"/>
              </a:ext>
            </a:extLst>
          </p:cNvPr>
          <p:cNvSpPr/>
          <p:nvPr/>
        </p:nvSpPr>
        <p:spPr>
          <a:xfrm rot="5400000">
            <a:off x="2286895" y="1172202"/>
            <a:ext cx="632576" cy="1422400"/>
          </a:xfrm>
          <a:prstGeom prst="rect">
            <a:avLst/>
          </a:prstGeom>
          <a:solidFill>
            <a:srgbClr val="C22A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CB93621-DBA5-3988-BF44-0918E4B5214E}"/>
              </a:ext>
            </a:extLst>
          </p:cNvPr>
          <p:cNvSpPr/>
          <p:nvPr/>
        </p:nvSpPr>
        <p:spPr>
          <a:xfrm rot="5400000">
            <a:off x="2289951" y="477809"/>
            <a:ext cx="632576" cy="1422400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7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B6AD88F-0B2F-A16F-3703-768368B686F8}"/>
              </a:ext>
            </a:extLst>
          </p:cNvPr>
          <p:cNvGrpSpPr/>
          <p:nvPr/>
        </p:nvGrpSpPr>
        <p:grpSpPr>
          <a:xfrm>
            <a:off x="9685941" y="2305148"/>
            <a:ext cx="2140229" cy="1395256"/>
            <a:chOff x="9528465" y="3171298"/>
            <a:chExt cx="2452977" cy="162286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BBA9A-C2C4-6019-69B5-8AD0233BFDBB}"/>
                </a:ext>
              </a:extLst>
            </p:cNvPr>
            <p:cNvSpPr/>
            <p:nvPr/>
          </p:nvSpPr>
          <p:spPr>
            <a:xfrm rot="5400000">
              <a:off x="10342470" y="3155192"/>
              <a:ext cx="824965" cy="2452976"/>
            </a:xfrm>
            <a:prstGeom prst="rect">
              <a:avLst/>
            </a:prstGeom>
            <a:solidFill>
              <a:srgbClr val="1B95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902F9BE-34F7-0A5F-FEC8-76E063B3459F}"/>
                </a:ext>
              </a:extLst>
            </p:cNvPr>
            <p:cNvSpPr/>
            <p:nvPr/>
          </p:nvSpPr>
          <p:spPr>
            <a:xfrm rot="5400000">
              <a:off x="10342471" y="2357293"/>
              <a:ext cx="824965" cy="2452976"/>
            </a:xfrm>
            <a:prstGeom prst="rect">
              <a:avLst/>
            </a:prstGeom>
            <a:solidFill>
              <a:srgbClr val="FDB6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Higher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134F867-D7DB-A993-FF10-91AB995F164B}"/>
              </a:ext>
            </a:extLst>
          </p:cNvPr>
          <p:cNvGrpSpPr/>
          <p:nvPr/>
        </p:nvGrpSpPr>
        <p:grpSpPr>
          <a:xfrm>
            <a:off x="3446543" y="1567113"/>
            <a:ext cx="2996553" cy="2121252"/>
            <a:chOff x="3099445" y="2155105"/>
            <a:chExt cx="2996553" cy="273187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99DC7DE-C613-103D-0A1F-D916DDA7A42B}"/>
                </a:ext>
              </a:extLst>
            </p:cNvPr>
            <p:cNvSpPr/>
            <p:nvPr/>
          </p:nvSpPr>
          <p:spPr>
            <a:xfrm rot="5400000">
              <a:off x="4135232" y="2926213"/>
              <a:ext cx="924978" cy="2996552"/>
            </a:xfrm>
            <a:prstGeom prst="rect">
              <a:avLst/>
            </a:prstGeom>
            <a:solidFill>
              <a:srgbClr val="1B95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First Year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78E3065-8412-2484-2048-C8ED605E4ABB}"/>
                </a:ext>
              </a:extLst>
            </p:cNvPr>
            <p:cNvSpPr/>
            <p:nvPr/>
          </p:nvSpPr>
          <p:spPr>
            <a:xfrm rot="5400000">
              <a:off x="4135233" y="2031582"/>
              <a:ext cx="924978" cy="2996552"/>
            </a:xfrm>
            <a:prstGeom prst="rect">
              <a:avLst/>
            </a:prstGeom>
            <a:solidFill>
              <a:srgbClr val="FDB6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Second Year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8249502-DCFD-299D-4676-8629E03448FE}"/>
                </a:ext>
              </a:extLst>
            </p:cNvPr>
            <p:cNvSpPr/>
            <p:nvPr/>
          </p:nvSpPr>
          <p:spPr>
            <a:xfrm rot="5400000">
              <a:off x="4135232" y="1119318"/>
              <a:ext cx="924978" cy="2996552"/>
            </a:xfrm>
            <a:prstGeom prst="rect">
              <a:avLst/>
            </a:prstGeom>
            <a:solidFill>
              <a:srgbClr val="C22A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Third Year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A6E9E715-036F-FF37-1B1F-C1C7B586C183}"/>
              </a:ext>
            </a:extLst>
          </p:cNvPr>
          <p:cNvSpPr/>
          <p:nvPr/>
        </p:nvSpPr>
        <p:spPr>
          <a:xfrm rot="5400000">
            <a:off x="4642269" y="-306446"/>
            <a:ext cx="629072" cy="2996552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Masters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C6A140-29CF-AD7B-9A65-D0CB64698F2F}"/>
              </a:ext>
            </a:extLst>
          </p:cNvPr>
          <p:cNvSpPr/>
          <p:nvPr/>
        </p:nvSpPr>
        <p:spPr>
          <a:xfrm rot="5400000">
            <a:off x="10030320" y="1921768"/>
            <a:ext cx="1452535" cy="2159942"/>
          </a:xfrm>
          <a:prstGeom prst="rect">
            <a:avLst/>
          </a:prstGeom>
          <a:solidFill>
            <a:srgbClr val="FBAA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06DBF1D-F8E9-B536-7218-E82F39BC5353}"/>
              </a:ext>
            </a:extLst>
          </p:cNvPr>
          <p:cNvSpPr/>
          <p:nvPr/>
        </p:nvSpPr>
        <p:spPr>
          <a:xfrm rot="5400000">
            <a:off x="6105469" y="-3455621"/>
            <a:ext cx="1398176" cy="10064006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6E87476-E171-C993-5A20-CCF2C01B2C6F}"/>
              </a:ext>
            </a:extLst>
          </p:cNvPr>
          <p:cNvSpPr/>
          <p:nvPr/>
        </p:nvSpPr>
        <p:spPr>
          <a:xfrm>
            <a:off x="6788111" y="5497012"/>
            <a:ext cx="4552950" cy="101600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can progress to a Higher Apprenticeship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A6404A1-EA71-9DEB-BC78-5E7F15B869A2}"/>
              </a:ext>
            </a:extLst>
          </p:cNvPr>
          <p:cNvSpPr/>
          <p:nvPr/>
        </p:nvSpPr>
        <p:spPr>
          <a:xfrm>
            <a:off x="881608" y="5483685"/>
            <a:ext cx="4552950" cy="1016000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Further Education, you have the option to progress to Higher Education</a:t>
            </a:r>
          </a:p>
        </p:txBody>
      </p:sp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4D6B3D-BA8C-7723-4387-E6405AE46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565" y="60050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312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2000">
        <p159:morph option="byObject"/>
      </p:transition>
    </mc:Choice>
    <mc:Fallback>
      <p:transition spd="slow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AB77A-0612-92F5-E458-3CE109C58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4B35874-875C-40D2-3BB9-F028FFA65D8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EFA3B5FA-68F5-4932-1613-5EA8E60977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A1878962-78FF-811F-18FD-664301E42B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8C608AEF-3BBF-815D-7FC7-9808B9F388C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A792947E-B011-6892-F0FD-8AB5CC80411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A7B6DAC1-4FA1-BC71-0C5B-1EEE83530F0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21D70BF2-B8AF-89E0-D7A3-266F99BBDA8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79210A57-3009-D6B6-B0E0-F87313EDD2A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DB062F2-B837-B160-1125-5F95CD69393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C0426E05-FF6C-EEEA-BD91-870FB05F30E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CA32E1EC-0146-A4B5-E31B-1BF8DBCFB92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5E421E4B-9AC9-F9AB-100E-8E2E12B3C5E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ACAFD42F-9C1A-3C05-413A-6FCDE29E73A1}"/>
              </a:ext>
            </a:extLst>
          </p:cNvPr>
          <p:cNvSpPr txBox="1">
            <a:spLocks/>
          </p:cNvSpPr>
          <p:nvPr/>
        </p:nvSpPr>
        <p:spPr>
          <a:xfrm>
            <a:off x="1860051" y="197652"/>
            <a:ext cx="8471898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APPRENTICESHIP PATHWAY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79823E-1000-CE96-D25C-1A2F1D93904D}"/>
              </a:ext>
            </a:extLst>
          </p:cNvPr>
          <p:cNvSpPr/>
          <p:nvPr/>
        </p:nvSpPr>
        <p:spPr>
          <a:xfrm>
            <a:off x="350154" y="872719"/>
            <a:ext cx="1422400" cy="2847732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Higher Education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8D71A8-1964-207B-7F27-ECDAF76FD606}"/>
              </a:ext>
            </a:extLst>
          </p:cNvPr>
          <p:cNvSpPr/>
          <p:nvPr/>
        </p:nvSpPr>
        <p:spPr>
          <a:xfrm rot="5400000">
            <a:off x="745066" y="3405208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Further Education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AC1F6C-BF7C-D6C7-B7EB-95F7E0A3723E}"/>
              </a:ext>
            </a:extLst>
          </p:cNvPr>
          <p:cNvSpPr/>
          <p:nvPr/>
        </p:nvSpPr>
        <p:spPr>
          <a:xfrm rot="5400000">
            <a:off x="745066" y="4143244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Year 10/11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BBC639-1A22-3312-4C44-F0CDC1299D8D}"/>
              </a:ext>
            </a:extLst>
          </p:cNvPr>
          <p:cNvSpPr/>
          <p:nvPr/>
        </p:nvSpPr>
        <p:spPr>
          <a:xfrm rot="5400000">
            <a:off x="3854308" y="4146472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GCSEs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1B4EDF-74A0-8F6C-6FE5-D4577EA367A0}"/>
              </a:ext>
            </a:extLst>
          </p:cNvPr>
          <p:cNvSpPr/>
          <p:nvPr/>
        </p:nvSpPr>
        <p:spPr>
          <a:xfrm rot="5400000">
            <a:off x="5418664" y="4146472"/>
            <a:ext cx="632576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BTEC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9B654F-DE83-26D1-F81E-613F8A977041}"/>
              </a:ext>
            </a:extLst>
          </p:cNvPr>
          <p:cNvSpPr/>
          <p:nvPr/>
        </p:nvSpPr>
        <p:spPr>
          <a:xfrm rot="5400000">
            <a:off x="3834115" y="3398503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A-Levels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432896-EF25-A085-E941-B72AAA184021}"/>
              </a:ext>
            </a:extLst>
          </p:cNvPr>
          <p:cNvSpPr/>
          <p:nvPr/>
        </p:nvSpPr>
        <p:spPr>
          <a:xfrm rot="5400000">
            <a:off x="5408268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T-Level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F97B8D1-60C1-CAEB-7396-DD89DC2ABDDF}"/>
              </a:ext>
            </a:extLst>
          </p:cNvPr>
          <p:cNvSpPr/>
          <p:nvPr/>
        </p:nvSpPr>
        <p:spPr>
          <a:xfrm rot="5400000">
            <a:off x="6982421" y="3398501"/>
            <a:ext cx="632574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V-Level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02A468-0FAB-5DE5-A141-A162F9C2C740}"/>
              </a:ext>
            </a:extLst>
          </p:cNvPr>
          <p:cNvSpPr/>
          <p:nvPr/>
        </p:nvSpPr>
        <p:spPr>
          <a:xfrm rot="5400000">
            <a:off x="8532144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BTEC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3*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02FDE9E-8567-9C5F-9B71-91C6F962B21F}"/>
              </a:ext>
            </a:extLst>
          </p:cNvPr>
          <p:cNvSpPr/>
          <p:nvPr/>
        </p:nvSpPr>
        <p:spPr>
          <a:xfrm rot="5400000">
            <a:off x="10446595" y="3027863"/>
            <a:ext cx="632574" cy="2145201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Advanced Apprenticeship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409298-E884-9B13-FDEA-D849801393DF}"/>
              </a:ext>
            </a:extLst>
          </p:cNvPr>
          <p:cNvSpPr/>
          <p:nvPr/>
        </p:nvSpPr>
        <p:spPr>
          <a:xfrm rot="5400000">
            <a:off x="10456992" y="3790846"/>
            <a:ext cx="632574" cy="2145201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Intermediate Apprenticeship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9926C99-6B2C-36C7-94BB-B142A3CA19E3}"/>
              </a:ext>
            </a:extLst>
          </p:cNvPr>
          <p:cNvGrpSpPr/>
          <p:nvPr/>
        </p:nvGrpSpPr>
        <p:grpSpPr>
          <a:xfrm>
            <a:off x="9685942" y="871315"/>
            <a:ext cx="2140228" cy="1368766"/>
            <a:chOff x="9528466" y="3171298"/>
            <a:chExt cx="2452976" cy="162286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3712F53-45D7-E951-886E-006CCD9E9B57}"/>
                </a:ext>
              </a:extLst>
            </p:cNvPr>
            <p:cNvSpPr/>
            <p:nvPr/>
          </p:nvSpPr>
          <p:spPr>
            <a:xfrm rot="5400000">
              <a:off x="10342471" y="3155192"/>
              <a:ext cx="824965" cy="2452976"/>
            </a:xfrm>
            <a:prstGeom prst="rect">
              <a:avLst/>
            </a:prstGeom>
            <a:solidFill>
              <a:srgbClr val="C22A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06C4F4C-A090-3B18-8D75-4D3B144D0A84}"/>
                </a:ext>
              </a:extLst>
            </p:cNvPr>
            <p:cNvSpPr/>
            <p:nvPr/>
          </p:nvSpPr>
          <p:spPr>
            <a:xfrm rot="5400000">
              <a:off x="10342471" y="2357293"/>
              <a:ext cx="824965" cy="2452976"/>
            </a:xfrm>
            <a:prstGeom prst="rect">
              <a:avLst/>
            </a:prstGeom>
            <a:solidFill>
              <a:srgbClr val="F05E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Degree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0A637D2-7E7A-EC91-D513-3B5B74731E51}"/>
              </a:ext>
            </a:extLst>
          </p:cNvPr>
          <p:cNvSpPr/>
          <p:nvPr/>
        </p:nvSpPr>
        <p:spPr>
          <a:xfrm rot="5400000">
            <a:off x="2289951" y="4146471"/>
            <a:ext cx="632575" cy="1422400"/>
          </a:xfrm>
          <a:prstGeom prst="rect">
            <a:avLst/>
          </a:prstGeom>
          <a:solidFill>
            <a:srgbClr val="91C9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F22248C-8255-0F51-49D9-9092C8334ECC}"/>
              </a:ext>
            </a:extLst>
          </p:cNvPr>
          <p:cNvSpPr/>
          <p:nvPr/>
        </p:nvSpPr>
        <p:spPr>
          <a:xfrm rot="5400000">
            <a:off x="2280849" y="3398502"/>
            <a:ext cx="632576" cy="1422400"/>
          </a:xfrm>
          <a:prstGeom prst="rect">
            <a:avLst/>
          </a:prstGeom>
          <a:solidFill>
            <a:srgbClr val="00C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D97CB0-716A-79F5-3521-60D864150AFC}"/>
              </a:ext>
            </a:extLst>
          </p:cNvPr>
          <p:cNvSpPr/>
          <p:nvPr/>
        </p:nvSpPr>
        <p:spPr>
          <a:xfrm rot="5400000">
            <a:off x="2289952" y="2672915"/>
            <a:ext cx="632576" cy="1422400"/>
          </a:xfrm>
          <a:prstGeom prst="rect">
            <a:avLst/>
          </a:prstGeom>
          <a:solidFill>
            <a:srgbClr val="1B95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22C521-4670-00A5-FFCD-61F82DEFB9B5}"/>
              </a:ext>
            </a:extLst>
          </p:cNvPr>
          <p:cNvSpPr/>
          <p:nvPr/>
        </p:nvSpPr>
        <p:spPr>
          <a:xfrm rot="5400000">
            <a:off x="2286895" y="1922246"/>
            <a:ext cx="632576" cy="1422400"/>
          </a:xfrm>
          <a:prstGeom prst="rect">
            <a:avLst/>
          </a:prstGeom>
          <a:solidFill>
            <a:srgbClr val="FDB6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97CFC3-F595-8A2F-CA98-C41CFAFD15EC}"/>
              </a:ext>
            </a:extLst>
          </p:cNvPr>
          <p:cNvSpPr/>
          <p:nvPr/>
        </p:nvSpPr>
        <p:spPr>
          <a:xfrm rot="5400000">
            <a:off x="2286895" y="1172202"/>
            <a:ext cx="632576" cy="1422400"/>
          </a:xfrm>
          <a:prstGeom prst="rect">
            <a:avLst/>
          </a:prstGeom>
          <a:solidFill>
            <a:srgbClr val="C22A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72A0306-5CE8-2A51-A0F5-0ADB2E2B9404}"/>
              </a:ext>
            </a:extLst>
          </p:cNvPr>
          <p:cNvSpPr/>
          <p:nvPr/>
        </p:nvSpPr>
        <p:spPr>
          <a:xfrm rot="5400000">
            <a:off x="2289951" y="477809"/>
            <a:ext cx="632576" cy="1422400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 7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CE51F5-ADC1-CFB6-C7A7-C18B65815B1A}"/>
              </a:ext>
            </a:extLst>
          </p:cNvPr>
          <p:cNvGrpSpPr/>
          <p:nvPr/>
        </p:nvGrpSpPr>
        <p:grpSpPr>
          <a:xfrm>
            <a:off x="9685941" y="2305148"/>
            <a:ext cx="2140229" cy="1395256"/>
            <a:chOff x="9528465" y="3171298"/>
            <a:chExt cx="2452977" cy="162286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465EE2B-3966-50FC-7720-B70D2E620383}"/>
                </a:ext>
              </a:extLst>
            </p:cNvPr>
            <p:cNvSpPr/>
            <p:nvPr/>
          </p:nvSpPr>
          <p:spPr>
            <a:xfrm rot="5400000">
              <a:off x="10342470" y="3155192"/>
              <a:ext cx="824965" cy="2452976"/>
            </a:xfrm>
            <a:prstGeom prst="rect">
              <a:avLst/>
            </a:prstGeom>
            <a:solidFill>
              <a:srgbClr val="1B95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Apprenticeship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D8985B4-0CA1-73D0-5DC7-05D2901BB3F4}"/>
                </a:ext>
              </a:extLst>
            </p:cNvPr>
            <p:cNvSpPr/>
            <p:nvPr/>
          </p:nvSpPr>
          <p:spPr>
            <a:xfrm rot="5400000">
              <a:off x="10342471" y="2357293"/>
              <a:ext cx="824965" cy="2452976"/>
            </a:xfrm>
            <a:prstGeom prst="rect">
              <a:avLst/>
            </a:prstGeom>
            <a:solidFill>
              <a:srgbClr val="FDB6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Higher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84135FB-C373-473E-23DE-FC656E36BAA9}"/>
              </a:ext>
            </a:extLst>
          </p:cNvPr>
          <p:cNvGrpSpPr/>
          <p:nvPr/>
        </p:nvGrpSpPr>
        <p:grpSpPr>
          <a:xfrm>
            <a:off x="3446543" y="1567113"/>
            <a:ext cx="2996553" cy="2121252"/>
            <a:chOff x="3099445" y="2155105"/>
            <a:chExt cx="2996553" cy="273187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A3D1E51-701D-C30A-BF04-7624F79A9CB2}"/>
                </a:ext>
              </a:extLst>
            </p:cNvPr>
            <p:cNvSpPr/>
            <p:nvPr/>
          </p:nvSpPr>
          <p:spPr>
            <a:xfrm rot="5400000">
              <a:off x="4135232" y="2926213"/>
              <a:ext cx="924978" cy="2996552"/>
            </a:xfrm>
            <a:prstGeom prst="rect">
              <a:avLst/>
            </a:prstGeom>
            <a:solidFill>
              <a:srgbClr val="1B95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First Year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19B489F-E187-AE21-1CD5-B8B2BF5D5CD7}"/>
                </a:ext>
              </a:extLst>
            </p:cNvPr>
            <p:cNvSpPr/>
            <p:nvPr/>
          </p:nvSpPr>
          <p:spPr>
            <a:xfrm rot="5400000">
              <a:off x="4135233" y="2031582"/>
              <a:ext cx="924978" cy="2996552"/>
            </a:xfrm>
            <a:prstGeom prst="rect">
              <a:avLst/>
            </a:prstGeom>
            <a:solidFill>
              <a:srgbClr val="FDB6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Second Year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2DF37FD-776A-1D97-C47D-3135203AAED2}"/>
                </a:ext>
              </a:extLst>
            </p:cNvPr>
            <p:cNvSpPr/>
            <p:nvPr/>
          </p:nvSpPr>
          <p:spPr>
            <a:xfrm rot="5400000">
              <a:off x="4135232" y="1119318"/>
              <a:ext cx="924978" cy="2996552"/>
            </a:xfrm>
            <a:prstGeom prst="rect">
              <a:avLst/>
            </a:prstGeom>
            <a:solidFill>
              <a:srgbClr val="C22A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Third Year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F2C7FF7C-BDC8-4DFF-DEA4-C1AB7D2FD172}"/>
              </a:ext>
            </a:extLst>
          </p:cNvPr>
          <p:cNvSpPr/>
          <p:nvPr/>
        </p:nvSpPr>
        <p:spPr>
          <a:xfrm rot="5400000">
            <a:off x="4642269" y="-306446"/>
            <a:ext cx="629072" cy="2996552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Masters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E2DAA9-B37F-9A76-AFF2-082FBDA61968}"/>
              </a:ext>
            </a:extLst>
          </p:cNvPr>
          <p:cNvSpPr/>
          <p:nvPr/>
        </p:nvSpPr>
        <p:spPr>
          <a:xfrm rot="5400000">
            <a:off x="16524915" y="-3487719"/>
            <a:ext cx="1398176" cy="10064006"/>
          </a:xfrm>
          <a:prstGeom prst="rect">
            <a:avLst/>
          </a:prstGeom>
          <a:solidFill>
            <a:srgbClr val="F05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0CA283A-552C-D2A3-0AD7-0FD7B167448C}"/>
              </a:ext>
            </a:extLst>
          </p:cNvPr>
          <p:cNvSpPr/>
          <p:nvPr/>
        </p:nvSpPr>
        <p:spPr>
          <a:xfrm>
            <a:off x="1162728" y="5436406"/>
            <a:ext cx="4552950" cy="1016000"/>
          </a:xfrm>
          <a:prstGeom prst="roundRect">
            <a:avLst/>
          </a:prstGeom>
          <a:solidFill>
            <a:srgbClr val="C22A62"/>
          </a:solidFill>
          <a:ln>
            <a:solidFill>
              <a:srgbClr val="C22A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can progress all the way to a Degree Apprenticeship!</a:t>
            </a:r>
          </a:p>
        </p:txBody>
      </p:sp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965EC4F-92BA-B5C9-95AB-F2E5DC57F0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0955" y="6008363"/>
            <a:ext cx="609600" cy="609600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57D762C-401A-F900-AAEE-32EA4D04CC8C}"/>
              </a:ext>
            </a:extLst>
          </p:cNvPr>
          <p:cNvSpPr/>
          <p:nvPr/>
        </p:nvSpPr>
        <p:spPr>
          <a:xfrm>
            <a:off x="6327724" y="5436406"/>
            <a:ext cx="4552950" cy="1016000"/>
          </a:xfrm>
          <a:prstGeom prst="roundRect">
            <a:avLst/>
          </a:prstGeom>
          <a:solidFill>
            <a:srgbClr val="C22A62"/>
          </a:solidFill>
          <a:ln>
            <a:solidFill>
              <a:srgbClr val="C22A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GB" b="1" dirty="0"/>
              <a:t>TASK 1</a:t>
            </a:r>
          </a:p>
          <a:p>
            <a:pPr lvl="0" algn="ctr" defTabSz="914400">
              <a:defRPr/>
            </a:pPr>
            <a:r>
              <a:rPr lang="en-GB" b="1" dirty="0"/>
              <a:t>Fill in the apprenticeship levels </a:t>
            </a:r>
          </a:p>
          <a:p>
            <a:pPr lvl="0" algn="ctr" defTabSz="914400">
              <a:defRPr/>
            </a:pPr>
            <a:r>
              <a:rPr lang="en-GB" b="1" dirty="0"/>
              <a:t>from Level 2-7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917C61-E544-2EF2-9061-B8205BEBE924}"/>
              </a:ext>
            </a:extLst>
          </p:cNvPr>
          <p:cNvSpPr/>
          <p:nvPr/>
        </p:nvSpPr>
        <p:spPr>
          <a:xfrm>
            <a:off x="6808925" y="1135827"/>
            <a:ext cx="2470870" cy="2323651"/>
          </a:xfrm>
          <a:prstGeom prst="ellipse">
            <a:avLst/>
          </a:prstGeom>
          <a:solidFill>
            <a:srgbClr val="FBAA2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444543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minute!</a:t>
            </a:r>
          </a:p>
        </p:txBody>
      </p:sp>
    </p:spTree>
    <p:extLst>
      <p:ext uri="{BB962C8B-B14F-4D97-AF65-F5344CB8AC3E}">
        <p14:creationId xmlns:p14="http://schemas.microsoft.com/office/powerpoint/2010/main" val="2822154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xit" presetSubtype="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6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2" grpId="0" animBg="1"/>
      <p:bldP spid="24" grpId="0" animBg="1"/>
      <p:bldP spid="2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61BE69-F102-65A9-C1BE-DBE2AAEB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5">
            <a:extLst>
              <a:ext uri="{FF2B5EF4-FFF2-40B4-BE49-F238E27FC236}">
                <a16:creationId xmlns:a16="http://schemas.microsoft.com/office/drawing/2014/main" id="{60A554F6-D05F-5CF3-350E-8B02BAC3BC47}"/>
              </a:ext>
            </a:extLst>
          </p:cNvPr>
          <p:cNvSpPr txBox="1">
            <a:spLocks/>
          </p:cNvSpPr>
          <p:nvPr/>
        </p:nvSpPr>
        <p:spPr>
          <a:xfrm>
            <a:off x="1860051" y="197636"/>
            <a:ext cx="8471898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APPRENTICESHIP SECTORS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1E6D37-0D5A-CF8E-2694-4C85E0316E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59564" y="452780"/>
            <a:ext cx="9472871" cy="669732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9887E26-F76E-82C6-A646-55638CD4C5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123" y="61253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57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0"/>
    </mc:Choice>
    <mc:Fallback>
      <p:transition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F30C07-95ED-72CD-39F4-0357AE570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5">
            <a:extLst>
              <a:ext uri="{FF2B5EF4-FFF2-40B4-BE49-F238E27FC236}">
                <a16:creationId xmlns:a16="http://schemas.microsoft.com/office/drawing/2014/main" id="{10FB7053-CBAB-BA61-0D47-CECE8FE58648}"/>
              </a:ext>
            </a:extLst>
          </p:cNvPr>
          <p:cNvSpPr txBox="1">
            <a:spLocks/>
          </p:cNvSpPr>
          <p:nvPr/>
        </p:nvSpPr>
        <p:spPr>
          <a:xfrm>
            <a:off x="1860051" y="197636"/>
            <a:ext cx="8471898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APPRENTICESHIP SECTORS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D9EAB6-E99D-A87A-A099-5C00ABDD3D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439954" y="57892"/>
            <a:ext cx="9536371" cy="674221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464EBF0-C3CC-54CB-3FE0-218417CE90BD}"/>
              </a:ext>
            </a:extLst>
          </p:cNvPr>
          <p:cNvSpPr/>
          <p:nvPr/>
        </p:nvSpPr>
        <p:spPr>
          <a:xfrm>
            <a:off x="2835432" y="5956045"/>
            <a:ext cx="8745416" cy="824965"/>
          </a:xfrm>
          <a:prstGeom prst="roundRect">
            <a:avLst/>
          </a:prstGeom>
          <a:solidFill>
            <a:srgbClr val="C22A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TASK 2</a:t>
            </a:r>
          </a:p>
          <a:p>
            <a:pPr algn="ctr"/>
            <a:r>
              <a:rPr lang="en-GB" sz="2400" dirty="0"/>
              <a:t>Match the Apprenticeship sector to the specific role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5E0D5F-CC6D-11B6-E330-6DBBD332BC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5675" y="6121620"/>
            <a:ext cx="609600" cy="609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D4382D2-929B-35C7-ED0F-1629769A3973}"/>
              </a:ext>
            </a:extLst>
          </p:cNvPr>
          <p:cNvSpPr/>
          <p:nvPr/>
        </p:nvSpPr>
        <p:spPr>
          <a:xfrm>
            <a:off x="215675" y="2267173"/>
            <a:ext cx="2470870" cy="2323651"/>
          </a:xfrm>
          <a:prstGeom prst="ellipse">
            <a:avLst/>
          </a:prstGeom>
          <a:solidFill>
            <a:srgbClr val="FBAA2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44543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minutes!</a:t>
            </a:r>
          </a:p>
        </p:txBody>
      </p:sp>
    </p:spTree>
    <p:extLst>
      <p:ext uri="{BB962C8B-B14F-4D97-AF65-F5344CB8AC3E}">
        <p14:creationId xmlns:p14="http://schemas.microsoft.com/office/powerpoint/2010/main" val="13359984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xit" presetSubtype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12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D09FCC-6F36-E0C3-5E0B-2A1415160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EE975-E23D-488E-78CA-D7426FC80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37" y="-47326"/>
            <a:ext cx="11619777" cy="1424755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C22A62"/>
                </a:solidFill>
                <a:latin typeface="+mj-lt"/>
              </a:rPr>
              <a:t>CHOOSING THE RIGHT OPTION FOR YOU</a:t>
            </a:r>
            <a:endParaRPr lang="en-US" sz="4400" dirty="0">
              <a:solidFill>
                <a:srgbClr val="1B95B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EF891D-F35A-2311-97D5-DA21A88380A6}"/>
              </a:ext>
            </a:extLst>
          </p:cNvPr>
          <p:cNvSpPr txBox="1"/>
          <p:nvPr/>
        </p:nvSpPr>
        <p:spPr>
          <a:xfrm>
            <a:off x="3052355" y="1034543"/>
            <a:ext cx="60872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1B95B1"/>
                </a:solidFill>
                <a:latin typeface="+mj-lt"/>
              </a:rPr>
              <a:t>APPRENTICESHIPS </a:t>
            </a:r>
            <a:endParaRPr lang="en-GB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CAD70B-8F6B-48BE-5079-50287A573B9E}"/>
              </a:ext>
            </a:extLst>
          </p:cNvPr>
          <p:cNvSpPr txBox="1"/>
          <p:nvPr/>
        </p:nvSpPr>
        <p:spPr>
          <a:xfrm>
            <a:off x="3015925" y="30862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1B95B1"/>
                </a:solidFill>
                <a:latin typeface="+mj-lt"/>
              </a:rPr>
              <a:t>What are the pros/ cons?</a:t>
            </a:r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A109A59-7F54-B481-5FF1-B3972AB6048A}"/>
              </a:ext>
            </a:extLst>
          </p:cNvPr>
          <p:cNvSpPr/>
          <p:nvPr/>
        </p:nvSpPr>
        <p:spPr>
          <a:xfrm>
            <a:off x="4615032" y="3976111"/>
            <a:ext cx="2470870" cy="2323651"/>
          </a:xfrm>
          <a:prstGeom prst="ellipse">
            <a:avLst/>
          </a:prstGeom>
          <a:solidFill>
            <a:srgbClr val="FBA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bg1">
                    <a:lumMod val="50000"/>
                  </a:schemeClr>
                </a:solidFill>
              </a:rPr>
              <a:t>1 minute!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4EDDE55-CFEE-D895-C63B-5446C5EAD4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1619" y="59949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4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xit" presetSubtype="1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" dur="6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D0918-704E-80DE-BC5E-8442EB423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37" y="-47326"/>
            <a:ext cx="11619777" cy="1424755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C22A62"/>
                </a:solidFill>
                <a:latin typeface="+mj-lt"/>
              </a:rPr>
              <a:t>CHOOSING THE RIGHT OPTION FOR YOU</a:t>
            </a:r>
            <a:endParaRPr lang="en-US" sz="4400" dirty="0">
              <a:solidFill>
                <a:srgbClr val="1B95B1"/>
              </a:solidFill>
              <a:latin typeface="+mj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5813DFF-B559-1746-984C-63C92E3FBB08}"/>
              </a:ext>
            </a:extLst>
          </p:cNvPr>
          <p:cNvSpPr/>
          <p:nvPr/>
        </p:nvSpPr>
        <p:spPr>
          <a:xfrm>
            <a:off x="1849976" y="3266366"/>
            <a:ext cx="2595719" cy="714895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Earn money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831598-D802-3C06-F3AE-10A00993BAA6}"/>
              </a:ext>
            </a:extLst>
          </p:cNvPr>
          <p:cNvSpPr/>
          <p:nvPr/>
        </p:nvSpPr>
        <p:spPr>
          <a:xfrm>
            <a:off x="1849976" y="1758724"/>
            <a:ext cx="2595719" cy="714895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Gain experience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EC27E5-1C23-C84A-5B7C-9056A7E95D26}"/>
              </a:ext>
            </a:extLst>
          </p:cNvPr>
          <p:cNvSpPr/>
          <p:nvPr/>
        </p:nvSpPr>
        <p:spPr>
          <a:xfrm>
            <a:off x="7746305" y="3253179"/>
            <a:ext cx="2595719" cy="714895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Focus on career you want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ABDBCC8-9137-8CA4-7156-6875BAEEC4AC}"/>
              </a:ext>
            </a:extLst>
          </p:cNvPr>
          <p:cNvSpPr/>
          <p:nvPr/>
        </p:nvSpPr>
        <p:spPr>
          <a:xfrm>
            <a:off x="4798141" y="2453004"/>
            <a:ext cx="2595719" cy="714895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Connect with employers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4A96C0C-A1D9-A3F4-F457-6BE4AE3CEAF6}"/>
              </a:ext>
            </a:extLst>
          </p:cNvPr>
          <p:cNvSpPr/>
          <p:nvPr/>
        </p:nvSpPr>
        <p:spPr>
          <a:xfrm>
            <a:off x="7746305" y="1704619"/>
            <a:ext cx="2595719" cy="714895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Learn the skills employers want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C278E60-AEF9-C565-3817-E30DADF04043}"/>
              </a:ext>
            </a:extLst>
          </p:cNvPr>
          <p:cNvSpPr/>
          <p:nvPr/>
        </p:nvSpPr>
        <p:spPr>
          <a:xfrm>
            <a:off x="680226" y="4888019"/>
            <a:ext cx="2595719" cy="714895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Less free time with full-time work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8AEB656-F239-E3A0-0828-F141FFE590C2}"/>
              </a:ext>
            </a:extLst>
          </p:cNvPr>
          <p:cNvSpPr/>
          <p:nvPr/>
        </p:nvSpPr>
        <p:spPr>
          <a:xfrm>
            <a:off x="4798141" y="4888019"/>
            <a:ext cx="2595719" cy="714895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Big change from school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CA62356-4BC1-3E9A-4D9B-A1A8E81F2D79}"/>
              </a:ext>
            </a:extLst>
          </p:cNvPr>
          <p:cNvSpPr/>
          <p:nvPr/>
        </p:nvSpPr>
        <p:spPr>
          <a:xfrm>
            <a:off x="8851904" y="4888019"/>
            <a:ext cx="2595719" cy="714895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</a:rPr>
              <a:t>Longer commute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6A3397-BE58-DD2B-DD72-2945081CFDC7}"/>
              </a:ext>
            </a:extLst>
          </p:cNvPr>
          <p:cNvSpPr txBox="1"/>
          <p:nvPr/>
        </p:nvSpPr>
        <p:spPr>
          <a:xfrm>
            <a:off x="3147836" y="1034543"/>
            <a:ext cx="58963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1B95B1"/>
                </a:solidFill>
                <a:latin typeface="+mj-lt"/>
              </a:rPr>
              <a:t>APPRENTICESHIPS</a:t>
            </a:r>
            <a:endParaRPr lang="en-GB" sz="36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A27339B-1C99-B8F3-802C-1AD2846B4A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4037" y="60666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7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0"/>
    </mc:Choice>
    <mc:Fallback>
      <p:transition spd="slow" advTm="5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8DE79D1-6ADE-C0D5-6BC6-D1BBBE33E3EB}"/>
              </a:ext>
            </a:extLst>
          </p:cNvPr>
          <p:cNvSpPr>
            <a:spLocks noChangeAspect="1"/>
          </p:cNvSpPr>
          <p:nvPr/>
        </p:nvSpPr>
        <p:spPr>
          <a:xfrm>
            <a:off x="307342" y="3429000"/>
            <a:ext cx="3150102" cy="3150102"/>
          </a:xfrm>
          <a:prstGeom prst="ellipse">
            <a:avLst/>
          </a:prstGeom>
          <a:solidFill>
            <a:srgbClr val="91C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38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Search for Vacancies</a:t>
            </a:r>
          </a:p>
        </p:txBody>
      </p:sp>
    </p:spTree>
    <p:extLst>
      <p:ext uri="{BB962C8B-B14F-4D97-AF65-F5344CB8AC3E}">
        <p14:creationId xmlns:p14="http://schemas.microsoft.com/office/powerpoint/2010/main" val="2528953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Amazing Apprenticeships   Using ‘Find an Apprenticeship’ to apply">
            <a:hlinkClick r:id="" action="ppaction://media"/>
            <a:extLst>
              <a:ext uri="{FF2B5EF4-FFF2-40B4-BE49-F238E27FC236}">
                <a16:creationId xmlns:a16="http://schemas.microsoft.com/office/drawing/2014/main" id="{119737E2-D267-F838-55D3-5B8232CE25E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4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000"/>
    </mc:Choice>
    <mc:Fallback>
      <p:transition spd="slow" advTm="7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80A7E4-F15A-7203-B718-3E7605B4C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3261A1FA-4770-2C1B-55A0-62EEEFCE802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075D22CA-5F55-B185-C0E1-108352EF468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0801F91B-7F2A-32C2-9357-9F24C21BA4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80E08082-8000-C868-810C-616FCE1B4D8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F3439D5C-7FD9-9A8F-2B71-8C47E878B6E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A7A7AEE6-87B1-5CBA-DBB0-EDCC4A1A450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FD65CBCA-3FFC-AB43-76EB-B679FFCF4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F50F49B3-BFC8-7F89-4BEF-F0F5B0E1AF3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F67513D-0740-9371-FDFD-A439E4D6C95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200CE170-C71D-DA5E-3EEB-EC5EA0C11CF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8D63A4C0-1BED-945A-F1A0-C2639E7A52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2773D863-870B-2E64-49D6-000652E3811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id="{2AAF8317-D76E-D27B-98CF-D49762B65E9C}"/>
              </a:ext>
            </a:extLst>
          </p:cNvPr>
          <p:cNvSpPr txBox="1">
            <a:spLocks/>
          </p:cNvSpPr>
          <p:nvPr/>
        </p:nvSpPr>
        <p:spPr>
          <a:xfrm>
            <a:off x="448068" y="645481"/>
            <a:ext cx="11295864" cy="82496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850" b="1" kern="1200">
                <a:solidFill>
                  <a:srgbClr val="231F2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LOCAL COLLEGES/ UNIVERSITIES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6A62D08-A821-0703-1510-B34652A79E19}"/>
              </a:ext>
            </a:extLst>
          </p:cNvPr>
          <p:cNvGrpSpPr/>
          <p:nvPr/>
        </p:nvGrpSpPr>
        <p:grpSpPr>
          <a:xfrm>
            <a:off x="66435" y="1302231"/>
            <a:ext cx="2908300" cy="5441590"/>
            <a:chOff x="3039200" y="1549372"/>
            <a:chExt cx="2855176" cy="4663147"/>
          </a:xfrm>
        </p:grpSpPr>
        <p:sp>
          <p:nvSpPr>
            <p:cNvPr id="53" name="Rounded Rectangle 10">
              <a:extLst>
                <a:ext uri="{FF2B5EF4-FFF2-40B4-BE49-F238E27FC236}">
                  <a16:creationId xmlns:a16="http://schemas.microsoft.com/office/drawing/2014/main" id="{F48C59E3-BCB7-BFC7-8D8F-1B740CD73D44}"/>
                </a:ext>
              </a:extLst>
            </p:cNvPr>
            <p:cNvSpPr/>
            <p:nvPr/>
          </p:nvSpPr>
          <p:spPr>
            <a:xfrm>
              <a:off x="3039200" y="1549372"/>
              <a:ext cx="2855176" cy="4663147"/>
            </a:xfrm>
            <a:prstGeom prst="roundRect">
              <a:avLst/>
            </a:prstGeom>
            <a:solidFill>
              <a:srgbClr val="C22A62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Dorset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FEE8693-B2B5-92DC-CF95-F3D3E83BF3A4}"/>
                </a:ext>
              </a:extLst>
            </p:cNvPr>
            <p:cNvSpPr txBox="1"/>
            <p:nvPr/>
          </p:nvSpPr>
          <p:spPr>
            <a:xfrm>
              <a:off x="3135457" y="2273252"/>
              <a:ext cx="2651132" cy="554432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Bournemouth and Poole College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D99578-3FE9-571A-9B58-F7FB71330789}"/>
                </a:ext>
              </a:extLst>
            </p:cNvPr>
            <p:cNvSpPr txBox="1"/>
            <p:nvPr/>
          </p:nvSpPr>
          <p:spPr>
            <a:xfrm>
              <a:off x="3135457" y="3047172"/>
              <a:ext cx="2651132" cy="554432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Brockenhurst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College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CF2F14-B5EB-B163-F063-EB30D0206861}"/>
                </a:ext>
              </a:extLst>
            </p:cNvPr>
            <p:cNvSpPr txBox="1"/>
            <p:nvPr/>
          </p:nvSpPr>
          <p:spPr>
            <a:xfrm>
              <a:off x="3167839" y="3795405"/>
              <a:ext cx="2651132" cy="554432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Weymouth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College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007BF8-2532-F24F-4CF0-9C67787B419B}"/>
                </a:ext>
              </a:extLst>
            </p:cNvPr>
            <p:cNvSpPr txBox="1"/>
            <p:nvPr/>
          </p:nvSpPr>
          <p:spPr>
            <a:xfrm>
              <a:off x="3135457" y="5308628"/>
              <a:ext cx="2651132" cy="554432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Bournemouth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7D17D5D-2670-523B-C24A-EA2A60BEA1AD}"/>
              </a:ext>
            </a:extLst>
          </p:cNvPr>
          <p:cNvGrpSpPr/>
          <p:nvPr/>
        </p:nvGrpSpPr>
        <p:grpSpPr>
          <a:xfrm>
            <a:off x="3087190" y="1310172"/>
            <a:ext cx="2908300" cy="5438205"/>
            <a:chOff x="3039200" y="1549372"/>
            <a:chExt cx="2855176" cy="4663147"/>
          </a:xfrm>
        </p:grpSpPr>
        <p:sp>
          <p:nvSpPr>
            <p:cNvPr id="27" name="Rounded Rectangle 10">
              <a:extLst>
                <a:ext uri="{FF2B5EF4-FFF2-40B4-BE49-F238E27FC236}">
                  <a16:creationId xmlns:a16="http://schemas.microsoft.com/office/drawing/2014/main" id="{434D5F3A-A8D2-06AF-B4DF-CC3505FD409F}"/>
                </a:ext>
              </a:extLst>
            </p:cNvPr>
            <p:cNvSpPr/>
            <p:nvPr/>
          </p:nvSpPr>
          <p:spPr>
            <a:xfrm>
              <a:off x="3039200" y="1549372"/>
              <a:ext cx="2855176" cy="4663147"/>
            </a:xfrm>
            <a:prstGeom prst="roundRect">
              <a:avLst/>
            </a:prstGeom>
            <a:solidFill>
              <a:srgbClr val="FDB614"/>
            </a:solidFill>
            <a:ln w="9525" cap="flat" cmpd="sng" algn="ctr">
              <a:solidFill>
                <a:srgbClr val="FDB614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Southampton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F33E550-BB12-70EF-2DF0-125E364E783E}"/>
                </a:ext>
              </a:extLst>
            </p:cNvPr>
            <p:cNvSpPr txBox="1"/>
            <p:nvPr/>
          </p:nvSpPr>
          <p:spPr>
            <a:xfrm>
              <a:off x="3141222" y="2369088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Solent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BC43C3-2EAD-7604-1A8A-427CB5F99A5A}"/>
                </a:ext>
              </a:extLst>
            </p:cNvPr>
            <p:cNvSpPr txBox="1"/>
            <p:nvPr/>
          </p:nvSpPr>
          <p:spPr>
            <a:xfrm>
              <a:off x="3141222" y="3310521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South Hampshire College Group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280247-AC0E-77EF-6620-D934927D309F}"/>
                </a:ext>
              </a:extLst>
            </p:cNvPr>
            <p:cNvSpPr txBox="1"/>
            <p:nvPr/>
          </p:nvSpPr>
          <p:spPr>
            <a:xfrm>
              <a:off x="3141222" y="4251954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Sparsholt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College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A35A6E-82E1-2DDD-7B53-BDDF25741D6B}"/>
                </a:ext>
              </a:extLst>
            </p:cNvPr>
            <p:cNvSpPr txBox="1"/>
            <p:nvPr/>
          </p:nvSpPr>
          <p:spPr>
            <a:xfrm>
              <a:off x="3141222" y="5193387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Brockenhurst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College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8DA1636-94F3-89ED-4E04-D356BFAAD8B9}"/>
              </a:ext>
            </a:extLst>
          </p:cNvPr>
          <p:cNvGrpSpPr/>
          <p:nvPr/>
        </p:nvGrpSpPr>
        <p:grpSpPr>
          <a:xfrm>
            <a:off x="9182105" y="1302231"/>
            <a:ext cx="2908300" cy="5441590"/>
            <a:chOff x="3066521" y="1308101"/>
            <a:chExt cx="2908300" cy="5441590"/>
          </a:xfrm>
        </p:grpSpPr>
        <p:sp>
          <p:nvSpPr>
            <p:cNvPr id="19" name="Rounded Rectangle 10">
              <a:extLst>
                <a:ext uri="{FF2B5EF4-FFF2-40B4-BE49-F238E27FC236}">
                  <a16:creationId xmlns:a16="http://schemas.microsoft.com/office/drawing/2014/main" id="{83A539F5-8E7E-EB5D-7C66-841A32F2E7E2}"/>
                </a:ext>
              </a:extLst>
            </p:cNvPr>
            <p:cNvSpPr/>
            <p:nvPr/>
          </p:nvSpPr>
          <p:spPr>
            <a:xfrm>
              <a:off x="3066521" y="1308101"/>
              <a:ext cx="2908300" cy="5441590"/>
            </a:xfrm>
            <a:prstGeom prst="roundRect">
              <a:avLst/>
            </a:prstGeom>
            <a:solidFill>
              <a:srgbClr val="1B95B1"/>
            </a:solidFill>
            <a:ln w="9525" cap="flat" cmpd="sng" algn="ctr">
              <a:solidFill>
                <a:srgbClr val="1B95B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Portsmouth/ IOW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C31D319-F04E-C163-9374-2C51FB1236EC}"/>
                </a:ext>
              </a:extLst>
            </p:cNvPr>
            <p:cNvSpPr txBox="1"/>
            <p:nvPr/>
          </p:nvSpPr>
          <p:spPr>
            <a:xfrm>
              <a:off x="3194803" y="2160238"/>
              <a:ext cx="2700460" cy="64698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 of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Portsmouth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EDFDBE-144C-9228-A5F8-D3150BB25FF3}"/>
                </a:ext>
              </a:extLst>
            </p:cNvPr>
            <p:cNvSpPr txBox="1"/>
            <p:nvPr/>
          </p:nvSpPr>
          <p:spPr>
            <a:xfrm>
              <a:off x="3199353" y="3112865"/>
              <a:ext cx="2700460" cy="64698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City of Portsmouth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College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8146C48-1D27-DFC9-A266-1BAD1356A9DB}"/>
                </a:ext>
              </a:extLst>
            </p:cNvPr>
            <p:cNvSpPr txBox="1"/>
            <p:nvPr/>
          </p:nvSpPr>
          <p:spPr>
            <a:xfrm>
              <a:off x="3199353" y="4016896"/>
              <a:ext cx="2700460" cy="64698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Havant and South Downs College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D3CA1CF-1F93-CA51-EA63-9FC451203FC4}"/>
                </a:ext>
              </a:extLst>
            </p:cNvPr>
            <p:cNvSpPr txBox="1"/>
            <p:nvPr/>
          </p:nvSpPr>
          <p:spPr>
            <a:xfrm>
              <a:off x="3211473" y="4914198"/>
              <a:ext cx="2700460" cy="64698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South Hampshire College Group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2436DEE-2856-940C-7CA0-B10C016AA6B7}"/>
                </a:ext>
              </a:extLst>
            </p:cNvPr>
            <p:cNvSpPr txBox="1"/>
            <p:nvPr/>
          </p:nvSpPr>
          <p:spPr>
            <a:xfrm>
              <a:off x="3211473" y="5789649"/>
              <a:ext cx="2700460" cy="64698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Isle of Wight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College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0EE6EC8-7C2A-83CE-8155-FBEF18D9B27F}"/>
              </a:ext>
            </a:extLst>
          </p:cNvPr>
          <p:cNvGrpSpPr/>
          <p:nvPr/>
        </p:nvGrpSpPr>
        <p:grpSpPr>
          <a:xfrm>
            <a:off x="6142773" y="1310172"/>
            <a:ext cx="2908300" cy="5438205"/>
            <a:chOff x="3039200" y="1549372"/>
            <a:chExt cx="2855176" cy="4663147"/>
          </a:xfrm>
        </p:grpSpPr>
        <p:sp>
          <p:nvSpPr>
            <p:cNvPr id="35" name="Rounded Rectangle 10">
              <a:extLst>
                <a:ext uri="{FF2B5EF4-FFF2-40B4-BE49-F238E27FC236}">
                  <a16:creationId xmlns:a16="http://schemas.microsoft.com/office/drawing/2014/main" id="{A27D351D-0633-39A7-A644-C7AFF15F5CED}"/>
                </a:ext>
              </a:extLst>
            </p:cNvPr>
            <p:cNvSpPr/>
            <p:nvPr/>
          </p:nvSpPr>
          <p:spPr>
            <a:xfrm>
              <a:off x="3039200" y="1549372"/>
              <a:ext cx="2855176" cy="4663147"/>
            </a:xfrm>
            <a:prstGeom prst="roundRect">
              <a:avLst/>
            </a:prstGeom>
            <a:solidFill>
              <a:srgbClr val="91C9D6"/>
            </a:solidFill>
            <a:ln w="9525" cap="flat" cmpd="sng" algn="ctr">
              <a:solidFill>
                <a:srgbClr val="91C9D6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Winchester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A7D87CA-E71F-43D1-B695-3BA081C5C160}"/>
                </a:ext>
              </a:extLst>
            </p:cNvPr>
            <p:cNvSpPr txBox="1"/>
            <p:nvPr/>
          </p:nvSpPr>
          <p:spPr>
            <a:xfrm>
              <a:off x="3135457" y="2273252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Sparsholt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College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D49A38-BFD9-5CC3-C80D-129032C4D895}"/>
                </a:ext>
              </a:extLst>
            </p:cNvPr>
            <p:cNvSpPr txBox="1"/>
            <p:nvPr/>
          </p:nvSpPr>
          <p:spPr>
            <a:xfrm>
              <a:off x="3135457" y="3047172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South Hampshire College Group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60A925-EACC-0C31-4386-5AF48C07CF51}"/>
                </a:ext>
              </a:extLst>
            </p:cNvPr>
            <p:cNvSpPr txBox="1"/>
            <p:nvPr/>
          </p:nvSpPr>
          <p:spPr>
            <a:xfrm>
              <a:off x="3167839" y="3795405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Solent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13ECD55-F2C4-CB6B-9DCD-FAE5D7BFACCA}"/>
                </a:ext>
              </a:extLst>
            </p:cNvPr>
            <p:cNvSpPr txBox="1"/>
            <p:nvPr/>
          </p:nvSpPr>
          <p:spPr>
            <a:xfrm>
              <a:off x="3149601" y="4539210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University of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Winchester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7B3D7C-E86E-5D6B-894B-EA91E948D3DC}"/>
                </a:ext>
              </a:extLst>
            </p:cNvPr>
            <p:cNvSpPr txBox="1"/>
            <p:nvPr/>
          </p:nvSpPr>
          <p:spPr>
            <a:xfrm>
              <a:off x="3135457" y="5308628"/>
              <a:ext cx="2651132" cy="55477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Basingstoke College of Technology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2BCA642-B3CE-721E-93E2-C796869B2C02}"/>
              </a:ext>
            </a:extLst>
          </p:cNvPr>
          <p:cNvSpPr txBox="1"/>
          <p:nvPr/>
        </p:nvSpPr>
        <p:spPr>
          <a:xfrm>
            <a:off x="164483" y="4796949"/>
            <a:ext cx="2700460" cy="64698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Rockley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College </a:t>
            </a:r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FA3D511-E060-5696-70CA-B063334F98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4614" y="1714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37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0"/>
    </mc:Choice>
    <mc:Fallback>
      <p:transition spd="slow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3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C87E28-64DC-6C2A-253E-262B3A2DA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D4FB780-30A2-B45A-A8A8-8B27D6F0C4F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4A05A488-B01A-0767-9264-40795015D12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E81ADDCF-33B3-4BFF-A09E-50F3A378C2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4DBDA238-7FE4-657C-3F2B-00CD40622CB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CD15C8B0-08A9-D1BF-B0C2-E3B62F75FDE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519B5F18-352C-AC4E-776E-FCA4CB47A9E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A5E96C9F-6B28-482C-8886-D56F68FD04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4FBE4C6E-DA91-7132-11AD-E7D3B5C65A9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FBBAEFE-177C-BB91-4824-75FA2BD3F1F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779E0405-D5FA-F0C2-5182-C690B0864A8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EA2AAF34-BE6F-1865-C9AA-161C8D6A4B1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414A8319-0CBC-C52A-D663-41AA7B1CDA5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A371DECC-6892-257E-956A-2D5A09954815}"/>
              </a:ext>
            </a:extLst>
          </p:cNvPr>
          <p:cNvSpPr txBox="1">
            <a:spLocks/>
          </p:cNvSpPr>
          <p:nvPr/>
        </p:nvSpPr>
        <p:spPr>
          <a:xfrm>
            <a:off x="0" y="218064"/>
            <a:ext cx="12192000" cy="142475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WHAT DOES AN APPRENTICE NEED?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B95B1"/>
              </a:solidFill>
              <a:effectLst/>
              <a:uLnTx/>
              <a:uFillTx/>
              <a:latin typeface="Poppins Bold"/>
              <a:ea typeface="+mj-ea"/>
              <a:cs typeface="+mj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1EC0B8B-FD28-C140-76DB-18A20EA4CA58}"/>
              </a:ext>
            </a:extLst>
          </p:cNvPr>
          <p:cNvGrpSpPr/>
          <p:nvPr/>
        </p:nvGrpSpPr>
        <p:grpSpPr>
          <a:xfrm>
            <a:off x="1846185" y="1149998"/>
            <a:ext cx="2069854" cy="2346300"/>
            <a:chOff x="956235" y="1449154"/>
            <a:chExt cx="2069854" cy="2346300"/>
          </a:xfrm>
        </p:grpSpPr>
        <p:pic>
          <p:nvPicPr>
            <p:cNvPr id="15" name="Graphic 14" descr="Briefcase with solid fill">
              <a:extLst>
                <a:ext uri="{FF2B5EF4-FFF2-40B4-BE49-F238E27FC236}">
                  <a16:creationId xmlns:a16="http://schemas.microsoft.com/office/drawing/2014/main" id="{B166D546-049F-A414-3307-D6C1698DDA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56235" y="1449154"/>
              <a:ext cx="2069854" cy="206985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2E9AFC9-0CC3-CAC5-C409-206971371010}"/>
                </a:ext>
              </a:extLst>
            </p:cNvPr>
            <p:cNvSpPr/>
            <p:nvPr/>
          </p:nvSpPr>
          <p:spPr>
            <a:xfrm>
              <a:off x="1155405" y="3242561"/>
              <a:ext cx="1736651" cy="552893"/>
            </a:xfrm>
            <a:prstGeom prst="rect">
              <a:avLst/>
            </a:prstGeom>
            <a:solidFill>
              <a:srgbClr val="FDB614"/>
            </a:solidFill>
            <a:ln>
              <a:solidFill>
                <a:srgbClr val="FDB61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EMPLOYER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B75F79-BC47-328E-BB3A-4B42B129A87B}"/>
              </a:ext>
            </a:extLst>
          </p:cNvPr>
          <p:cNvGrpSpPr/>
          <p:nvPr/>
        </p:nvGrpSpPr>
        <p:grpSpPr>
          <a:xfrm>
            <a:off x="4899812" y="1059990"/>
            <a:ext cx="2069854" cy="2432395"/>
            <a:chOff x="3259209" y="1359146"/>
            <a:chExt cx="2069854" cy="2432395"/>
          </a:xfrm>
        </p:grpSpPr>
        <p:pic>
          <p:nvPicPr>
            <p:cNvPr id="14" name="Graphic 13" descr="Schoolhouse with solid fill">
              <a:extLst>
                <a:ext uri="{FF2B5EF4-FFF2-40B4-BE49-F238E27FC236}">
                  <a16:creationId xmlns:a16="http://schemas.microsoft.com/office/drawing/2014/main" id="{FD58BFAB-9328-0698-0E4C-86FC43F237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3259209" y="1359146"/>
              <a:ext cx="2069854" cy="206985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6A520A6-78C8-A1C3-B1DD-326DAC2E6B79}"/>
                </a:ext>
              </a:extLst>
            </p:cNvPr>
            <p:cNvSpPr/>
            <p:nvPr/>
          </p:nvSpPr>
          <p:spPr>
            <a:xfrm>
              <a:off x="3425810" y="3238648"/>
              <a:ext cx="1736651" cy="552893"/>
            </a:xfrm>
            <a:prstGeom prst="rect">
              <a:avLst/>
            </a:prstGeom>
            <a:solidFill>
              <a:srgbClr val="FDB614"/>
            </a:solidFill>
            <a:ln>
              <a:solidFill>
                <a:srgbClr val="FDB61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TRAINING PROVIDER</a:t>
              </a:r>
            </a:p>
          </p:txBody>
        </p:sp>
      </p:grpSp>
      <p:sp>
        <p:nvSpPr>
          <p:cNvPr id="20" name="Plus Sign 19">
            <a:extLst>
              <a:ext uri="{FF2B5EF4-FFF2-40B4-BE49-F238E27FC236}">
                <a16:creationId xmlns:a16="http://schemas.microsoft.com/office/drawing/2014/main" id="{1DD1E855-D8F0-1FF7-2D63-C6CA6F057F2D}"/>
              </a:ext>
            </a:extLst>
          </p:cNvPr>
          <p:cNvSpPr/>
          <p:nvPr/>
        </p:nvSpPr>
        <p:spPr>
          <a:xfrm>
            <a:off x="3948607" y="1994573"/>
            <a:ext cx="956235" cy="944919"/>
          </a:xfrm>
          <a:prstGeom prst="mathPlus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Equals 20">
            <a:extLst>
              <a:ext uri="{FF2B5EF4-FFF2-40B4-BE49-F238E27FC236}">
                <a16:creationId xmlns:a16="http://schemas.microsoft.com/office/drawing/2014/main" id="{3DDF48E4-B923-5350-ABC4-1763FD9D9809}"/>
              </a:ext>
            </a:extLst>
          </p:cNvPr>
          <p:cNvSpPr/>
          <p:nvPr/>
        </p:nvSpPr>
        <p:spPr>
          <a:xfrm>
            <a:off x="7004748" y="1998486"/>
            <a:ext cx="956235" cy="944919"/>
          </a:xfrm>
          <a:prstGeom prst="mathEqual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3A6CF8-7870-86DC-AACC-70A59D45108D}"/>
              </a:ext>
            </a:extLst>
          </p:cNvPr>
          <p:cNvGrpSpPr/>
          <p:nvPr/>
        </p:nvGrpSpPr>
        <p:grpSpPr>
          <a:xfrm>
            <a:off x="7920871" y="991489"/>
            <a:ext cx="2069854" cy="2490530"/>
            <a:chOff x="7030921" y="1290645"/>
            <a:chExt cx="2069854" cy="2490530"/>
          </a:xfrm>
        </p:grpSpPr>
        <p:pic>
          <p:nvPicPr>
            <p:cNvPr id="22" name="Graphic 21" descr="Office worker male with solid fill">
              <a:extLst>
                <a:ext uri="{FF2B5EF4-FFF2-40B4-BE49-F238E27FC236}">
                  <a16:creationId xmlns:a16="http://schemas.microsoft.com/office/drawing/2014/main" id="{A5C8DB43-A3D2-0D2F-5870-813D954163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030921" y="1290645"/>
              <a:ext cx="2069854" cy="2069854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0B5D9FA-6606-F26B-66E1-2A9FF4FF30EE}"/>
                </a:ext>
              </a:extLst>
            </p:cNvPr>
            <p:cNvSpPr/>
            <p:nvPr/>
          </p:nvSpPr>
          <p:spPr>
            <a:xfrm>
              <a:off x="7197522" y="3228282"/>
              <a:ext cx="1736651" cy="552893"/>
            </a:xfrm>
            <a:prstGeom prst="rect">
              <a:avLst/>
            </a:prstGeom>
            <a:solidFill>
              <a:srgbClr val="FDB614"/>
            </a:solidFill>
            <a:ln>
              <a:solidFill>
                <a:srgbClr val="FDB61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APPRENTICE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70416176-68BE-E373-6052-F3EBC3C494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4684" y="3748246"/>
            <a:ext cx="1278929" cy="1316945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75F3A97-2F8D-D523-08C8-B6EE4123BC58}"/>
              </a:ext>
            </a:extLst>
          </p:cNvPr>
          <p:cNvSpPr/>
          <p:nvPr/>
        </p:nvSpPr>
        <p:spPr>
          <a:xfrm>
            <a:off x="2045355" y="3691348"/>
            <a:ext cx="4757709" cy="1424755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vacancies will come with an Employer, and Training provider. </a:t>
            </a:r>
          </a:p>
        </p:txBody>
      </p:sp>
      <p:pic>
        <p:nvPicPr>
          <p:cNvPr id="30" name="Graphic 29" descr="Schoolhouse with solid fill">
            <a:extLst>
              <a:ext uri="{FF2B5EF4-FFF2-40B4-BE49-F238E27FC236}">
                <a16:creationId xmlns:a16="http://schemas.microsoft.com/office/drawing/2014/main" id="{410C8D6D-6246-4813-B14D-58B350F1CF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1366" y="5327976"/>
            <a:ext cx="1305564" cy="1305564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D3EE268-2BE3-ACF9-EE6D-2DCB3ABCAC47}"/>
              </a:ext>
            </a:extLst>
          </p:cNvPr>
          <p:cNvSpPr/>
          <p:nvPr/>
        </p:nvSpPr>
        <p:spPr>
          <a:xfrm>
            <a:off x="4516341" y="5268380"/>
            <a:ext cx="2286429" cy="1424755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Applying directly to a training provider doesn’t necessarily give you an employer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B513226-0466-218C-C8F4-85EF9BDA6F67}"/>
              </a:ext>
            </a:extLst>
          </p:cNvPr>
          <p:cNvSpPr/>
          <p:nvPr/>
        </p:nvSpPr>
        <p:spPr>
          <a:xfrm>
            <a:off x="2045355" y="5268381"/>
            <a:ext cx="2286429" cy="1424755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may need to find your own employer </a:t>
            </a:r>
          </a:p>
        </p:txBody>
      </p:sp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A440C21-BC3C-9EB8-EEC8-A6C15CB81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55834" y="61194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17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0"/>
    </mc:Choice>
    <mc:Fallback>
      <p:transition spd="slow" advTm="4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0" grpId="0" animBg="1"/>
      <p:bldP spid="21" grpId="0" animBg="1"/>
      <p:bldP spid="27" grpId="0" animBg="1"/>
      <p:bldP spid="31" grpId="0" animBg="1"/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C9C17E-468B-F243-72F2-D3A77CFE7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2AD4B012-D775-58E6-1E1A-CEB0E0FC0F5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AAD1CD2C-C2C7-196F-17E7-9B7E64E66C3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6E677DB3-375A-2DCE-DB71-6A8E8769C9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CB1D0DEE-0935-381F-DD50-AD9195C75FC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4C756A1B-D7F8-424D-9133-0FAF90C92CF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94444A8A-36A0-92BC-D66A-4D9F62A03EC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4CC2CCE7-653E-8716-B051-C5231E0ADA2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72E84BA6-84FF-1B01-1219-196C2C83652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B530AE7-ED16-220B-4806-BEB1A7F10A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D1E79B8E-97B3-26AC-75E9-41D0A3782B2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3AFEFBA1-B20D-86C0-96D6-B167DFC631F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829B1CB2-3296-17E2-E242-9CC1B70E1E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D0DE539-D040-D51D-B6AD-26065EF84002}"/>
              </a:ext>
            </a:extLst>
          </p:cNvPr>
          <p:cNvSpPr txBox="1">
            <a:spLocks/>
          </p:cNvSpPr>
          <p:nvPr/>
        </p:nvSpPr>
        <p:spPr>
          <a:xfrm>
            <a:off x="0" y="218064"/>
            <a:ext cx="12192000" cy="142475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GETTING AN EMPLOYER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B95B1"/>
              </a:solidFill>
              <a:effectLst/>
              <a:uLnTx/>
              <a:uFillTx/>
              <a:latin typeface="Poppins Bold"/>
              <a:ea typeface="+mj-ea"/>
              <a:cs typeface="+mj-cs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5B67D1DF-5E21-1343-D8CD-792B5B3BFA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26" b="98925" l="369" r="96310">
                        <a14:foregroundMark x1="27675" y1="7527" x2="27675" y2="7527"/>
                        <a14:foregroundMark x1="18819" y1="5914" x2="8487" y2="28495"/>
                        <a14:foregroundMark x1="8487" y1="28495" x2="9225" y2="27957"/>
                        <a14:foregroundMark x1="21771" y1="4839" x2="40590" y2="3226"/>
                        <a14:foregroundMark x1="40590" y1="3226" x2="43911" y2="7527"/>
                        <a14:foregroundMark x1="7749" y1="28495" x2="5166" y2="66667"/>
                        <a14:foregroundMark x1="5166" y1="66667" x2="18819" y2="94086"/>
                        <a14:foregroundMark x1="18819" y1="94086" x2="43911" y2="93011"/>
                        <a14:foregroundMark x1="43911" y1="93011" x2="50554" y2="82796"/>
                        <a14:foregroundMark x1="2214" y1="55914" x2="4059" y2="40860"/>
                        <a14:foregroundMark x1="31365" y1="99462" x2="29520" y2="99462"/>
                        <a14:foregroundMark x1="51689" y1="56235" x2="52030" y2="56989"/>
                        <a14:foregroundMark x1="46227" y1="44152" x2="48754" y2="49741"/>
                        <a14:foregroundMark x1="42066" y1="34946" x2="46212" y2="44118"/>
                        <a14:foregroundMark x1="54982" y1="63978" x2="57565" y2="55376"/>
                        <a14:foregroundMark x1="57565" y1="52688" x2="58672" y2="51075"/>
                        <a14:foregroundMark x1="58672" y1="67742" x2="57565" y2="62366"/>
                        <a14:foregroundMark x1="62731" y1="38172" x2="70111" y2="10215"/>
                        <a14:foregroundMark x1="70111" y1="10215" x2="70111" y2="8602"/>
                        <a14:foregroundMark x1="96310" y1="92473" x2="92251" y2="69892"/>
                        <a14:foregroundMark x1="49715" y1="61457" x2="52030" y2="65054"/>
                        <a14:foregroundMark x1="48437" y1="59471" x2="48913" y2="60211"/>
                        <a14:foregroundMark x1="44768" y1="53769" x2="45070" y2="54238"/>
                        <a14:foregroundMark x1="44128" y1="52775" x2="44412" y2="53216"/>
                        <a14:foregroundMark x1="40959" y1="47849" x2="44111" y2="52749"/>
                        <a14:foregroundMark x1="1845" y1="51613" x2="369" y2="51613"/>
                        <a14:backgroundMark x1="46863" y1="59140" x2="46863" y2="59140"/>
                        <a14:backgroundMark x1="45018" y1="54301" x2="48708" y2="59140"/>
                        <a14:backgroundMark x1="44649" y1="54301" x2="44649" y2="53226"/>
                        <a14:backgroundMark x1="48708" y1="60753" x2="50185" y2="60215"/>
                        <a14:backgroundMark x1="44280" y1="52151" x2="44649" y2="505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593" y="2081992"/>
            <a:ext cx="1825144" cy="1252682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EF92083-6D3D-D1BB-0AE9-75C288E2A7D7}"/>
              </a:ext>
            </a:extLst>
          </p:cNvPr>
          <p:cNvSpPr/>
          <p:nvPr/>
        </p:nvSpPr>
        <p:spPr>
          <a:xfrm>
            <a:off x="68985" y="3548232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Careers &amp; Apprenticeship Show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Bournemouth 11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March 2027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12DA67D-C1CB-35DB-1468-7A3F45F45016}"/>
              </a:ext>
            </a:extLst>
          </p:cNvPr>
          <p:cNvSpPr/>
          <p:nvPr/>
        </p:nvSpPr>
        <p:spPr>
          <a:xfrm>
            <a:off x="68985" y="1311335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Attend Employer Events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9E9B244-4781-195E-C670-937A4FD8D7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33" b="97778" l="2667" r="98667">
                        <a14:foregroundMark x1="45333" y1="19556" x2="81333" y2="52000"/>
                        <a14:foregroundMark x1="38222" y1="20000" x2="42667" y2="68000"/>
                        <a14:foregroundMark x1="52444" y1="50667" x2="53333" y2="75111"/>
                        <a14:foregroundMark x1="60000" y1="45333" x2="82667" y2="65778"/>
                        <a14:foregroundMark x1="76444" y1="66222" x2="75111" y2="78667"/>
                        <a14:foregroundMark x1="48444" y1="43111" x2="48000" y2="77778"/>
                        <a14:foregroundMark x1="48000" y1="77778" x2="48444" y2="77778"/>
                        <a14:foregroundMark x1="27556" y1="23556" x2="28889" y2="27111"/>
                        <a14:foregroundMark x1="28444" y1="46667" x2="28000" y2="68889"/>
                        <a14:foregroundMark x1="22222" y1="21778" x2="29333" y2="68000"/>
                        <a14:foregroundMark x1="29333" y1="68000" x2="62222" y2="82667"/>
                        <a14:foregroundMark x1="62222" y1="82667" x2="78667" y2="47111"/>
                        <a14:foregroundMark x1="78667" y1="47111" x2="52000" y2="22222"/>
                        <a14:foregroundMark x1="52000" y1="22222" x2="24889" y2="20444"/>
                        <a14:foregroundMark x1="24889" y1="20444" x2="24000" y2="22222"/>
                        <a14:foregroundMark x1="37333" y1="9778" x2="18667" y2="27111"/>
                        <a14:foregroundMark x1="18667" y1="27111" x2="16444" y2="67556"/>
                        <a14:foregroundMark x1="16444" y1="67556" x2="29333" y2="89333"/>
                        <a14:foregroundMark x1="29333" y1="89333" x2="50667" y2="96889"/>
                        <a14:foregroundMark x1="50667" y1="96889" x2="71556" y2="88000"/>
                        <a14:foregroundMark x1="71556" y1="88000" x2="88889" y2="60444"/>
                        <a14:foregroundMark x1="88889" y1="60444" x2="85333" y2="36889"/>
                        <a14:foregroundMark x1="85333" y1="36889" x2="66222" y2="20444"/>
                        <a14:foregroundMark x1="66222" y1="20444" x2="40444" y2="9778"/>
                        <a14:foregroundMark x1="40444" y1="9778" x2="36444" y2="9333"/>
                        <a14:foregroundMark x1="61333" y1="54222" x2="65333" y2="72444"/>
                        <a14:foregroundMark x1="55111" y1="90667" x2="31111" y2="72889"/>
                        <a14:foregroundMark x1="6667" y1="64889" x2="10222" y2="29778"/>
                        <a14:foregroundMark x1="10222" y1="29778" x2="26222" y2="13778"/>
                        <a14:foregroundMark x1="26222" y1="13778" x2="47556" y2="7111"/>
                        <a14:foregroundMark x1="47556" y1="7111" x2="84000" y2="22222"/>
                        <a14:foregroundMark x1="84000" y1="22222" x2="93778" y2="43111"/>
                        <a14:foregroundMark x1="93778" y1="43111" x2="91111" y2="68000"/>
                        <a14:foregroundMark x1="91111" y1="68000" x2="75111" y2="89333"/>
                        <a14:foregroundMark x1="75111" y1="89333" x2="51111" y2="99556"/>
                        <a14:foregroundMark x1="51111" y1="99556" x2="21778" y2="91111"/>
                        <a14:foregroundMark x1="21778" y1="91111" x2="7111" y2="62667"/>
                        <a14:foregroundMark x1="2667" y1="60889" x2="3111" y2="40889"/>
                        <a14:foregroundMark x1="27111" y1="10667" x2="53333" y2="5778"/>
                        <a14:foregroundMark x1="53333" y1="5778" x2="74222" y2="15556"/>
                        <a14:foregroundMark x1="37778" y1="3556" x2="67556" y2="6222"/>
                        <a14:foregroundMark x1="67556" y1="6222" x2="88889" y2="24889"/>
                        <a14:foregroundMark x1="88889" y1="24889" x2="99111" y2="52889"/>
                        <a14:foregroundMark x1="99111" y1="52889" x2="95556" y2="66667"/>
                        <a14:foregroundMark x1="57333" y1="97778" x2="39556" y2="96444"/>
                        <a14:foregroundMark x1="44000" y1="2667" x2="53778" y2="1333"/>
                        <a14:foregroundMark x1="23111" y1="41333" x2="18667" y2="75556"/>
                        <a14:foregroundMark x1="18667" y1="75556" x2="24000" y2="53333"/>
                        <a14:foregroundMark x1="24000" y1="53333" x2="23111" y2="4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0618" y="1995726"/>
            <a:ext cx="1559027" cy="1559027"/>
          </a:xfrm>
          <a:prstGeom prst="rect">
            <a:avLst/>
          </a:prstGeom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70FBDC9-F798-576F-2EA7-B0C2727D6376}"/>
              </a:ext>
            </a:extLst>
          </p:cNvPr>
          <p:cNvSpPr/>
          <p:nvPr/>
        </p:nvSpPr>
        <p:spPr>
          <a:xfrm>
            <a:off x="2488894" y="1315671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Find Employers and jobs on LinkedIn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8C1D13-265D-337E-E6AC-93EA75251B8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5539" y="1993541"/>
            <a:ext cx="1559027" cy="155902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3A9CF75-9BE9-A78B-A6E9-A1EA8E54B312}"/>
              </a:ext>
            </a:extLst>
          </p:cNvPr>
          <p:cNvSpPr/>
          <p:nvPr/>
        </p:nvSpPr>
        <p:spPr>
          <a:xfrm>
            <a:off x="4923801" y="1315671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Search on job sites like Indeed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184B08E-1045-62E1-5BB4-FFFB4BA48523}"/>
              </a:ext>
            </a:extLst>
          </p:cNvPr>
          <p:cNvSpPr/>
          <p:nvPr/>
        </p:nvSpPr>
        <p:spPr>
          <a:xfrm>
            <a:off x="7388724" y="1315671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Contact employers directly</a:t>
            </a:r>
          </a:p>
        </p:txBody>
      </p:sp>
      <p:pic>
        <p:nvPicPr>
          <p:cNvPr id="21" name="Graphic 20" descr="Email with solid fill">
            <a:extLst>
              <a:ext uri="{FF2B5EF4-FFF2-40B4-BE49-F238E27FC236}">
                <a16:creationId xmlns:a16="http://schemas.microsoft.com/office/drawing/2014/main" id="{8C67D95A-A75C-F8C5-E78C-E5F916FDB0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50462" y="1974167"/>
            <a:ext cx="1559027" cy="1559027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8484674-5E06-8271-24BC-18A4943373E5}"/>
              </a:ext>
            </a:extLst>
          </p:cNvPr>
          <p:cNvSpPr/>
          <p:nvPr/>
        </p:nvSpPr>
        <p:spPr>
          <a:xfrm>
            <a:off x="2458876" y="3554753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Employers may post opportunities here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016F658-8F77-BAA9-66EF-CEBA6EECBB49}"/>
              </a:ext>
            </a:extLst>
          </p:cNvPr>
          <p:cNvSpPr/>
          <p:nvPr/>
        </p:nvSpPr>
        <p:spPr>
          <a:xfrm>
            <a:off x="4923799" y="3575857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Get a job with an employer then start an apprenticeship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B1ADF66-377B-3502-0E78-E2C476D4D9BD}"/>
              </a:ext>
            </a:extLst>
          </p:cNvPr>
          <p:cNvSpPr/>
          <p:nvPr/>
        </p:nvSpPr>
        <p:spPr>
          <a:xfrm>
            <a:off x="7388722" y="3558099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Companies may have apprenticeship teams, or advertise on their website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E5046FA-28C6-B184-0C35-C952F1F5A11B}"/>
              </a:ext>
            </a:extLst>
          </p:cNvPr>
          <p:cNvSpPr/>
          <p:nvPr/>
        </p:nvSpPr>
        <p:spPr>
          <a:xfrm>
            <a:off x="9803132" y="1324868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Speak to connections</a:t>
            </a:r>
          </a:p>
        </p:txBody>
      </p:sp>
      <p:pic>
        <p:nvPicPr>
          <p:cNvPr id="28" name="Graphic 27" descr="Connections with solid fill">
            <a:extLst>
              <a:ext uri="{FF2B5EF4-FFF2-40B4-BE49-F238E27FC236}">
                <a16:creationId xmlns:a16="http://schemas.microsoft.com/office/drawing/2014/main" id="{E5118997-BD08-C60D-AC7B-A1CFE3F80C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140355" y="1963097"/>
            <a:ext cx="1559027" cy="1559027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D9D6E87-34F0-719A-370F-0A78A541FF41}"/>
              </a:ext>
            </a:extLst>
          </p:cNvPr>
          <p:cNvSpPr/>
          <p:nvPr/>
        </p:nvSpPr>
        <p:spPr>
          <a:xfrm>
            <a:off x="9807928" y="3555869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Friends/ family, previous work experience</a:t>
            </a:r>
          </a:p>
        </p:txBody>
      </p:sp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90517E-2642-FC14-1FC9-C26F1C88CFE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421.1337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75077" y="58869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61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000"/>
    </mc:Choice>
    <mc:Fallback>
      <p:transition spd="slow" advTm="6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4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5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3" grpId="0" animBg="1"/>
      <p:bldP spid="44" grpId="0" animBg="1"/>
      <p:bldP spid="46" grpId="0" animBg="1"/>
      <p:bldP spid="16" grpId="0" animBg="1"/>
      <p:bldP spid="19" grpId="0" animBg="1"/>
      <p:bldP spid="23" grpId="0" animBg="1"/>
      <p:bldP spid="24" grpId="0" animBg="1"/>
      <p:bldP spid="25" grpId="0" animBg="1"/>
      <p:bldP spid="27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C9C17E-468B-F243-72F2-D3A77CFE7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2AD4B012-D775-58E6-1E1A-CEB0E0FC0F5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934578" y="-584243"/>
            <a:ext cx="14126578" cy="7442244"/>
            <a:chOff x="-1934578" y="-584243"/>
            <a:chExt cx="14126578" cy="7442244"/>
          </a:xfrm>
        </p:grpSpPr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AAD1CD2C-C2C7-196F-17E7-9B7E64E66C3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"/>
              <a:ext cx="12192000" cy="6857992"/>
            </a:xfrm>
            <a:custGeom>
              <a:avLst/>
              <a:gdLst/>
              <a:ahLst/>
              <a:cxnLst/>
              <a:rect l="l" t="t" r="r" b="b"/>
              <a:pathLst>
                <a:path w="9959494" h="7666437">
                  <a:moveTo>
                    <a:pt x="0" y="0"/>
                  </a:moveTo>
                  <a:lnTo>
                    <a:pt x="9959494" y="0"/>
                  </a:lnTo>
                  <a:lnTo>
                    <a:pt x="9959494" y="7666437"/>
                  </a:lnTo>
                  <a:lnTo>
                    <a:pt x="0" y="766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0138" t="-66019" r="-39967" b="-57485"/>
              </a:stretch>
            </a:blipFill>
          </p:spPr>
          <p:txBody>
            <a:bodyPr/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6E677DB3-375A-2DCE-DB71-6A8E8769C9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341507" y="25978"/>
              <a:ext cx="2389660" cy="1311326"/>
            </a:xfrm>
            <a:custGeom>
              <a:avLst/>
              <a:gdLst/>
              <a:ahLst/>
              <a:cxnLst/>
              <a:rect l="l" t="t" r="r" b="b"/>
              <a:pathLst>
                <a:path w="2389660" h="1311326">
                  <a:moveTo>
                    <a:pt x="0" y="0"/>
                  </a:moveTo>
                  <a:lnTo>
                    <a:pt x="2389660" y="0"/>
                  </a:lnTo>
                  <a:lnTo>
                    <a:pt x="2389660" y="1311326"/>
                  </a:lnTo>
                  <a:lnTo>
                    <a:pt x="0" y="1311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CB1D0DEE-0935-381F-DD50-AD9195C75FC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3367" y="13569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350154" h="350154">
                  <a:moveTo>
                    <a:pt x="0" y="0"/>
                  </a:moveTo>
                  <a:lnTo>
                    <a:pt x="350154" y="0"/>
                  </a:lnTo>
                  <a:lnTo>
                    <a:pt x="350154" y="350154"/>
                  </a:lnTo>
                  <a:lnTo>
                    <a:pt x="0" y="350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4C756A1B-D7F8-424D-9133-0FAF90C92CF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38918" y="188646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02143" h="202143">
                  <a:moveTo>
                    <a:pt x="0" y="0"/>
                  </a:moveTo>
                  <a:lnTo>
                    <a:pt x="202142" y="0"/>
                  </a:lnTo>
                  <a:lnTo>
                    <a:pt x="202142" y="202143"/>
                  </a:lnTo>
                  <a:lnTo>
                    <a:pt x="0" y="20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94444A8A-36A0-92BC-D66A-4D9F62A03EC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934578" y="-584243"/>
              <a:ext cx="4960667" cy="1311326"/>
              <a:chOff x="0" y="0"/>
              <a:chExt cx="6614223" cy="174843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4CC2CCE7-653E-8716-B051-C5231E0ADA2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72E84BA6-84FF-1B01-1219-196C2C83652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428009" y="0"/>
                <a:ext cx="3186214" cy="1748435"/>
              </a:xfrm>
              <a:custGeom>
                <a:avLst/>
                <a:gdLst/>
                <a:ahLst/>
                <a:cxnLst/>
                <a:rect l="l" t="t" r="r" b="b"/>
                <a:pathLst>
                  <a:path w="3186214" h="1748435">
                    <a:moveTo>
                      <a:pt x="0" y="0"/>
                    </a:moveTo>
                    <a:lnTo>
                      <a:pt x="3186214" y="0"/>
                    </a:lnTo>
                    <a:lnTo>
                      <a:pt x="3186214" y="1748435"/>
                    </a:lnTo>
                    <a:lnTo>
                      <a:pt x="0" y="17484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B530AE7-ED16-220B-4806-BEB1A7F10A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2247407" y="-102968"/>
              <a:ext cx="348777" cy="348777"/>
            </a:xfrm>
            <a:custGeom>
              <a:avLst/>
              <a:gdLst/>
              <a:ahLst/>
              <a:cxnLst/>
              <a:rect l="l" t="t" r="r" b="b"/>
              <a:pathLst>
                <a:path w="348777" h="348777">
                  <a:moveTo>
                    <a:pt x="0" y="0"/>
                  </a:moveTo>
                  <a:lnTo>
                    <a:pt x="348777" y="0"/>
                  </a:lnTo>
                  <a:lnTo>
                    <a:pt x="348777" y="348777"/>
                  </a:lnTo>
                  <a:lnTo>
                    <a:pt x="0" y="34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D1E79B8E-97B3-26AC-75E9-41D0A3782B2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144221"/>
              <a:ext cx="646827" cy="563350"/>
              <a:chOff x="0" y="0"/>
              <a:chExt cx="862437" cy="75113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3AFEFBA1-B20D-86C0-96D6-B167DFC631F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261"/>
                <a:ext cx="466872" cy="466872"/>
              </a:xfrm>
              <a:custGeom>
                <a:avLst/>
                <a:gdLst/>
                <a:ahLst/>
                <a:cxnLst/>
                <a:rect l="l" t="t" r="r" b="b"/>
                <a:pathLst>
                  <a:path w="466872" h="466872">
                    <a:moveTo>
                      <a:pt x="0" y="0"/>
                    </a:moveTo>
                    <a:lnTo>
                      <a:pt x="466872" y="0"/>
                    </a:lnTo>
                    <a:lnTo>
                      <a:pt x="466872" y="466872"/>
                    </a:lnTo>
                    <a:lnTo>
                      <a:pt x="0" y="4668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1000"/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829B1CB2-3296-17E2-E242-9CC1B70E1E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92913" y="0"/>
                <a:ext cx="269524" cy="269524"/>
              </a:xfrm>
              <a:custGeom>
                <a:avLst/>
                <a:gdLst/>
                <a:ahLst/>
                <a:cxnLst/>
                <a:rect l="l" t="t" r="r" b="b"/>
                <a:pathLst>
                  <a:path w="269524" h="269524">
                    <a:moveTo>
                      <a:pt x="0" y="0"/>
                    </a:moveTo>
                    <a:lnTo>
                      <a:pt x="269524" y="0"/>
                    </a:lnTo>
                    <a:lnTo>
                      <a:pt x="269524" y="269524"/>
                    </a:lnTo>
                    <a:lnTo>
                      <a:pt x="0" y="26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6000"/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D0DE539-D040-D51D-B6AD-26065EF84002}"/>
              </a:ext>
            </a:extLst>
          </p:cNvPr>
          <p:cNvSpPr txBox="1">
            <a:spLocks/>
          </p:cNvSpPr>
          <p:nvPr/>
        </p:nvSpPr>
        <p:spPr>
          <a:xfrm>
            <a:off x="0" y="218064"/>
            <a:ext cx="12192000" cy="142475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oppins Bold"/>
                <a:ea typeface="+mj-ea"/>
                <a:cs typeface="+mj-cs"/>
              </a:rPr>
              <a:t>GETTING AN EMPLOYER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B95B1"/>
              </a:solidFill>
              <a:effectLst/>
              <a:uLnTx/>
              <a:uFillTx/>
              <a:latin typeface="Poppins Bold"/>
              <a:ea typeface="+mj-ea"/>
              <a:cs typeface="+mj-cs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95C1401-2911-7647-98CB-634E1009FF0F}"/>
              </a:ext>
            </a:extLst>
          </p:cNvPr>
          <p:cNvSpPr/>
          <p:nvPr/>
        </p:nvSpPr>
        <p:spPr>
          <a:xfrm>
            <a:off x="69992" y="5847411"/>
            <a:ext cx="6026008" cy="813294"/>
          </a:xfrm>
          <a:prstGeom prst="roundRect">
            <a:avLst/>
          </a:prstGeom>
          <a:solidFill>
            <a:srgbClr val="C21E6D"/>
          </a:solidFill>
          <a:ln>
            <a:solidFill>
              <a:srgbClr val="C21E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APPRENTICESHIP WEEK 8</a:t>
            </a:r>
            <a:r>
              <a:rPr kumimoji="0" lang="en-GB" sz="2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-14</a:t>
            </a:r>
            <a:r>
              <a:rPr kumimoji="0" lang="en-GB" sz="2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February 2027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5B67D1DF-5E21-1343-D8CD-792B5B3BFA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26" b="98925" l="369" r="96310">
                        <a14:foregroundMark x1="27675" y1="7527" x2="27675" y2="7527"/>
                        <a14:foregroundMark x1="18819" y1="5914" x2="8487" y2="28495"/>
                        <a14:foregroundMark x1="8487" y1="28495" x2="9225" y2="27957"/>
                        <a14:foregroundMark x1="21771" y1="4839" x2="40590" y2="3226"/>
                        <a14:foregroundMark x1="40590" y1="3226" x2="43911" y2="7527"/>
                        <a14:foregroundMark x1="7749" y1="28495" x2="5166" y2="66667"/>
                        <a14:foregroundMark x1="5166" y1="66667" x2="18819" y2="94086"/>
                        <a14:foregroundMark x1="18819" y1="94086" x2="43911" y2="93011"/>
                        <a14:foregroundMark x1="43911" y1="93011" x2="50554" y2="82796"/>
                        <a14:foregroundMark x1="2214" y1="55914" x2="4059" y2="40860"/>
                        <a14:foregroundMark x1="31365" y1="99462" x2="29520" y2="99462"/>
                        <a14:foregroundMark x1="51689" y1="56235" x2="52030" y2="56989"/>
                        <a14:foregroundMark x1="46227" y1="44152" x2="48754" y2="49741"/>
                        <a14:foregroundMark x1="42066" y1="34946" x2="46212" y2="44118"/>
                        <a14:foregroundMark x1="54982" y1="63978" x2="57565" y2="55376"/>
                        <a14:foregroundMark x1="57565" y1="52688" x2="58672" y2="51075"/>
                        <a14:foregroundMark x1="58672" y1="67742" x2="57565" y2="62366"/>
                        <a14:foregroundMark x1="62731" y1="38172" x2="70111" y2="10215"/>
                        <a14:foregroundMark x1="70111" y1="10215" x2="70111" y2="8602"/>
                        <a14:foregroundMark x1="96310" y1="92473" x2="92251" y2="69892"/>
                        <a14:foregroundMark x1="49715" y1="61457" x2="52030" y2="65054"/>
                        <a14:foregroundMark x1="48437" y1="59471" x2="48913" y2="60211"/>
                        <a14:foregroundMark x1="44768" y1="53769" x2="45070" y2="54238"/>
                        <a14:foregroundMark x1="44128" y1="52775" x2="44412" y2="53216"/>
                        <a14:foregroundMark x1="40959" y1="47849" x2="44111" y2="52749"/>
                        <a14:foregroundMark x1="1845" y1="51613" x2="369" y2="51613"/>
                        <a14:backgroundMark x1="46863" y1="59140" x2="46863" y2="59140"/>
                        <a14:backgroundMark x1="45018" y1="54301" x2="48708" y2="59140"/>
                        <a14:backgroundMark x1="44649" y1="54301" x2="44649" y2="53226"/>
                        <a14:backgroundMark x1="48708" y1="60753" x2="50185" y2="60215"/>
                        <a14:backgroundMark x1="44280" y1="52151" x2="44649" y2="505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593" y="2081992"/>
            <a:ext cx="1825144" cy="1252682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EF92083-6D3D-D1BB-0AE9-75C288E2A7D7}"/>
              </a:ext>
            </a:extLst>
          </p:cNvPr>
          <p:cNvSpPr/>
          <p:nvPr/>
        </p:nvSpPr>
        <p:spPr>
          <a:xfrm>
            <a:off x="68985" y="3548232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Careers &amp; Apprenticeship Show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Bournemouth 11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March 2027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12DA67D-C1CB-35DB-1468-7A3F45F45016}"/>
              </a:ext>
            </a:extLst>
          </p:cNvPr>
          <p:cNvSpPr/>
          <p:nvPr/>
        </p:nvSpPr>
        <p:spPr>
          <a:xfrm>
            <a:off x="68985" y="1311335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Attend Employer Events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9E9B244-4781-195E-C670-937A4FD8D7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33" b="97778" l="2667" r="98667">
                        <a14:foregroundMark x1="45333" y1="19556" x2="81333" y2="52000"/>
                        <a14:foregroundMark x1="38222" y1="20000" x2="42667" y2="68000"/>
                        <a14:foregroundMark x1="52444" y1="50667" x2="53333" y2="75111"/>
                        <a14:foregroundMark x1="60000" y1="45333" x2="82667" y2="65778"/>
                        <a14:foregroundMark x1="76444" y1="66222" x2="75111" y2="78667"/>
                        <a14:foregroundMark x1="48444" y1="43111" x2="48000" y2="77778"/>
                        <a14:foregroundMark x1="48000" y1="77778" x2="48444" y2="77778"/>
                        <a14:foregroundMark x1="27556" y1="23556" x2="28889" y2="27111"/>
                        <a14:foregroundMark x1="28444" y1="46667" x2="28000" y2="68889"/>
                        <a14:foregroundMark x1="22222" y1="21778" x2="29333" y2="68000"/>
                        <a14:foregroundMark x1="29333" y1="68000" x2="62222" y2="82667"/>
                        <a14:foregroundMark x1="62222" y1="82667" x2="78667" y2="47111"/>
                        <a14:foregroundMark x1="78667" y1="47111" x2="52000" y2="22222"/>
                        <a14:foregroundMark x1="52000" y1="22222" x2="24889" y2="20444"/>
                        <a14:foregroundMark x1="24889" y1="20444" x2="24000" y2="22222"/>
                        <a14:foregroundMark x1="37333" y1="9778" x2="18667" y2="27111"/>
                        <a14:foregroundMark x1="18667" y1="27111" x2="16444" y2="67556"/>
                        <a14:foregroundMark x1="16444" y1="67556" x2="29333" y2="89333"/>
                        <a14:foregroundMark x1="29333" y1="89333" x2="50667" y2="96889"/>
                        <a14:foregroundMark x1="50667" y1="96889" x2="71556" y2="88000"/>
                        <a14:foregroundMark x1="71556" y1="88000" x2="88889" y2="60444"/>
                        <a14:foregroundMark x1="88889" y1="60444" x2="85333" y2="36889"/>
                        <a14:foregroundMark x1="85333" y1="36889" x2="66222" y2="20444"/>
                        <a14:foregroundMark x1="66222" y1="20444" x2="40444" y2="9778"/>
                        <a14:foregroundMark x1="40444" y1="9778" x2="36444" y2="9333"/>
                        <a14:foregroundMark x1="61333" y1="54222" x2="65333" y2="72444"/>
                        <a14:foregroundMark x1="55111" y1="90667" x2="31111" y2="72889"/>
                        <a14:foregroundMark x1="6667" y1="64889" x2="10222" y2="29778"/>
                        <a14:foregroundMark x1="10222" y1="29778" x2="26222" y2="13778"/>
                        <a14:foregroundMark x1="26222" y1="13778" x2="47556" y2="7111"/>
                        <a14:foregroundMark x1="47556" y1="7111" x2="84000" y2="22222"/>
                        <a14:foregroundMark x1="84000" y1="22222" x2="93778" y2="43111"/>
                        <a14:foregroundMark x1="93778" y1="43111" x2="91111" y2="68000"/>
                        <a14:foregroundMark x1="91111" y1="68000" x2="75111" y2="89333"/>
                        <a14:foregroundMark x1="75111" y1="89333" x2="51111" y2="99556"/>
                        <a14:foregroundMark x1="51111" y1="99556" x2="21778" y2="91111"/>
                        <a14:foregroundMark x1="21778" y1="91111" x2="7111" y2="62667"/>
                        <a14:foregroundMark x1="2667" y1="60889" x2="3111" y2="40889"/>
                        <a14:foregroundMark x1="27111" y1="10667" x2="53333" y2="5778"/>
                        <a14:foregroundMark x1="53333" y1="5778" x2="74222" y2="15556"/>
                        <a14:foregroundMark x1="37778" y1="3556" x2="67556" y2="6222"/>
                        <a14:foregroundMark x1="67556" y1="6222" x2="88889" y2="24889"/>
                        <a14:foregroundMark x1="88889" y1="24889" x2="99111" y2="52889"/>
                        <a14:foregroundMark x1="99111" y1="52889" x2="95556" y2="66667"/>
                        <a14:foregroundMark x1="57333" y1="97778" x2="39556" y2="96444"/>
                        <a14:foregroundMark x1="44000" y1="2667" x2="53778" y2="1333"/>
                        <a14:foregroundMark x1="23111" y1="41333" x2="18667" y2="75556"/>
                        <a14:foregroundMark x1="18667" y1="75556" x2="24000" y2="53333"/>
                        <a14:foregroundMark x1="24000" y1="53333" x2="23111" y2="4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0618" y="1995726"/>
            <a:ext cx="1559027" cy="1559027"/>
          </a:xfrm>
          <a:prstGeom prst="rect">
            <a:avLst/>
          </a:prstGeom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70FBDC9-F798-576F-2EA7-B0C2727D6376}"/>
              </a:ext>
            </a:extLst>
          </p:cNvPr>
          <p:cNvSpPr/>
          <p:nvPr/>
        </p:nvSpPr>
        <p:spPr>
          <a:xfrm>
            <a:off x="2488894" y="1315671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Find Employers and jobs on LinkedIn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8C1D13-265D-337E-E6AC-93EA75251B8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5539" y="1993541"/>
            <a:ext cx="1559027" cy="155902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3A9CF75-9BE9-A78B-A6E9-A1EA8E54B312}"/>
              </a:ext>
            </a:extLst>
          </p:cNvPr>
          <p:cNvSpPr/>
          <p:nvPr/>
        </p:nvSpPr>
        <p:spPr>
          <a:xfrm>
            <a:off x="4923801" y="1315671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Search on job sites like Indeed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184B08E-1045-62E1-5BB4-FFFB4BA48523}"/>
              </a:ext>
            </a:extLst>
          </p:cNvPr>
          <p:cNvSpPr/>
          <p:nvPr/>
        </p:nvSpPr>
        <p:spPr>
          <a:xfrm>
            <a:off x="7388724" y="1315671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Contact employers directly</a:t>
            </a:r>
          </a:p>
        </p:txBody>
      </p:sp>
      <p:pic>
        <p:nvPicPr>
          <p:cNvPr id="21" name="Graphic 20" descr="Email with solid fill">
            <a:extLst>
              <a:ext uri="{FF2B5EF4-FFF2-40B4-BE49-F238E27FC236}">
                <a16:creationId xmlns:a16="http://schemas.microsoft.com/office/drawing/2014/main" id="{8C67D95A-A75C-F8C5-E78C-E5F916FDB0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50462" y="1974167"/>
            <a:ext cx="1559027" cy="1559027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8484674-5E06-8271-24BC-18A4943373E5}"/>
              </a:ext>
            </a:extLst>
          </p:cNvPr>
          <p:cNvSpPr/>
          <p:nvPr/>
        </p:nvSpPr>
        <p:spPr>
          <a:xfrm>
            <a:off x="2458876" y="3554753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Employers may post opportunities here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016F658-8F77-BAA9-66EF-CEBA6EECBB49}"/>
              </a:ext>
            </a:extLst>
          </p:cNvPr>
          <p:cNvSpPr/>
          <p:nvPr/>
        </p:nvSpPr>
        <p:spPr>
          <a:xfrm>
            <a:off x="4923799" y="3575857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Get a job with an employer then start an apprenticeship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B1ADF66-377B-3502-0E78-E2C476D4D9BD}"/>
              </a:ext>
            </a:extLst>
          </p:cNvPr>
          <p:cNvSpPr/>
          <p:nvPr/>
        </p:nvSpPr>
        <p:spPr>
          <a:xfrm>
            <a:off x="7388722" y="3558099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Companies may have apprenticeship teams, or advertise on their website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E5046FA-28C6-B184-0C35-C952F1F5A11B}"/>
              </a:ext>
            </a:extLst>
          </p:cNvPr>
          <p:cNvSpPr/>
          <p:nvPr/>
        </p:nvSpPr>
        <p:spPr>
          <a:xfrm>
            <a:off x="9803132" y="1324868"/>
            <a:ext cx="2282505" cy="677870"/>
          </a:xfrm>
          <a:prstGeom prst="roundRect">
            <a:avLst/>
          </a:prstGeom>
          <a:solidFill>
            <a:srgbClr val="1B95B1"/>
          </a:solidFill>
          <a:ln>
            <a:solidFill>
              <a:srgbClr val="1B95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Speak to connections</a:t>
            </a:r>
          </a:p>
        </p:txBody>
      </p:sp>
      <p:pic>
        <p:nvPicPr>
          <p:cNvPr id="28" name="Graphic 27" descr="Connections with solid fill">
            <a:extLst>
              <a:ext uri="{FF2B5EF4-FFF2-40B4-BE49-F238E27FC236}">
                <a16:creationId xmlns:a16="http://schemas.microsoft.com/office/drawing/2014/main" id="{E5118997-BD08-C60D-AC7B-A1CFE3F80C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140355" y="1963097"/>
            <a:ext cx="1559027" cy="1559027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D9D6E87-34F0-719A-370F-0A78A541FF41}"/>
              </a:ext>
            </a:extLst>
          </p:cNvPr>
          <p:cNvSpPr/>
          <p:nvPr/>
        </p:nvSpPr>
        <p:spPr>
          <a:xfrm>
            <a:off x="9807928" y="3555869"/>
            <a:ext cx="2282505" cy="1084521"/>
          </a:xfrm>
          <a:prstGeom prst="roundRect">
            <a:avLst/>
          </a:prstGeom>
          <a:solidFill>
            <a:srgbClr val="FDB614"/>
          </a:solidFill>
          <a:ln>
            <a:solidFill>
              <a:srgbClr val="FDB6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Friends/ family, previous work experience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E533C66-D0A8-3F67-3720-63D2E9F64AEE}"/>
              </a:ext>
            </a:extLst>
          </p:cNvPr>
          <p:cNvSpPr/>
          <p:nvPr/>
        </p:nvSpPr>
        <p:spPr>
          <a:xfrm>
            <a:off x="69992" y="4857674"/>
            <a:ext cx="6026008" cy="813294"/>
          </a:xfrm>
          <a:prstGeom prst="roundRect">
            <a:avLst/>
          </a:prstGeom>
          <a:solidFill>
            <a:srgbClr val="C21E6D"/>
          </a:solidFill>
          <a:ln>
            <a:solidFill>
              <a:srgbClr val="C21E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Training providers will have links with employers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ED595FE-ED21-2162-712C-F49E984EA44D}"/>
              </a:ext>
            </a:extLst>
          </p:cNvPr>
          <p:cNvSpPr/>
          <p:nvPr/>
        </p:nvSpPr>
        <p:spPr>
          <a:xfrm>
            <a:off x="6186385" y="4878443"/>
            <a:ext cx="3128153" cy="1782262"/>
          </a:xfrm>
          <a:prstGeom prst="roundRect">
            <a:avLst/>
          </a:prstGeom>
          <a:solidFill>
            <a:srgbClr val="C21E6D"/>
          </a:solidFill>
          <a:ln>
            <a:solidFill>
              <a:srgbClr val="C21E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TASK</a:t>
            </a:r>
            <a:r>
              <a:rPr kumimoji="0" lang="en-GB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aseline="0" dirty="0">
                <a:solidFill>
                  <a:prstClr val="white"/>
                </a:solidFill>
                <a:latin typeface="Calibri"/>
              </a:rPr>
              <a:t>Write</a:t>
            </a:r>
            <a:r>
              <a:rPr lang="en-GB" sz="2800" dirty="0">
                <a:solidFill>
                  <a:prstClr val="white"/>
                </a:solidFill>
                <a:latin typeface="Calibri"/>
              </a:rPr>
              <a:t> 3 examples of how to get an employer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90517E-2642-FC14-1FC9-C26F1C88CFE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4800" end="0.1337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138918" y="355349"/>
            <a:ext cx="609600" cy="60960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A8327F9-490F-048C-A4A2-953C82BF903D}"/>
              </a:ext>
            </a:extLst>
          </p:cNvPr>
          <p:cNvSpPr/>
          <p:nvPr/>
        </p:nvSpPr>
        <p:spPr>
          <a:xfrm>
            <a:off x="9404923" y="4674135"/>
            <a:ext cx="2447108" cy="2041223"/>
          </a:xfrm>
          <a:prstGeom prst="ellipse">
            <a:avLst/>
          </a:prstGeom>
          <a:solidFill>
            <a:srgbClr val="FBAA2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44543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minutes!</a:t>
            </a:r>
          </a:p>
        </p:txBody>
      </p:sp>
    </p:spTree>
    <p:extLst>
      <p:ext uri="{BB962C8B-B14F-4D97-AF65-F5344CB8AC3E}">
        <p14:creationId xmlns:p14="http://schemas.microsoft.com/office/powerpoint/2010/main" val="350264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2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1" presetClass="exit" presetSubtype="1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12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7" grpId="0" animBg="1"/>
      <p:bldP spid="17" grpId="0" animBg="1"/>
      <p:bldP spid="13" grpId="0" animBg="1"/>
      <p:bldP spid="1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C22A62"/>
                </a:solidFill>
              </a:rPr>
              <a:t>KEY TAKEAWAYS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2516344" y="1321260"/>
            <a:ext cx="3508237" cy="1690333"/>
          </a:xfrm>
          <a:prstGeom prst="roundRect">
            <a:avLst/>
          </a:prstGeom>
          <a:solidFill>
            <a:srgbClr val="C22A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2400" b="1" dirty="0">
                <a:solidFill>
                  <a:srgbClr val="FFFFFF"/>
                </a:solidFill>
              </a:rPr>
              <a:t>Work + Earn + Learn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2516344" y="3122281"/>
            <a:ext cx="3508237" cy="1690333"/>
          </a:xfrm>
          <a:prstGeom prst="roundRect">
            <a:avLst/>
          </a:prstGeom>
          <a:solidFill>
            <a:srgbClr val="FDB6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</a:rPr>
              <a:t>Level 2 - Intermediate</a:t>
            </a: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</a:rPr>
              <a:t>Level 3 - Advanced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6167423" y="3122280"/>
            <a:ext cx="3508237" cy="1690333"/>
          </a:xfrm>
          <a:prstGeom prst="roundRect">
            <a:avLst/>
          </a:prstGeom>
          <a:solidFill>
            <a:srgbClr val="91C9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</a:rPr>
              <a:t>Different sectors with a huge range of jobs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6167422" y="1321260"/>
            <a:ext cx="3508237" cy="1690333"/>
          </a:xfrm>
          <a:prstGeom prst="roundRect">
            <a:avLst/>
          </a:prstGeom>
          <a:solidFill>
            <a:srgbClr val="1B9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400" b="1" dirty="0">
                <a:solidFill>
                  <a:srgbClr val="FFFFFF"/>
                </a:solidFill>
              </a:rPr>
              <a:t>80% Working, 20% Classroom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2516342" y="4913210"/>
            <a:ext cx="3508237" cy="1690333"/>
          </a:xfrm>
          <a:prstGeom prst="roundRect">
            <a:avLst/>
          </a:prstGeom>
          <a:solidFill>
            <a:srgbClr val="1B9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400" b="1" dirty="0">
                <a:solidFill>
                  <a:srgbClr val="FFFFFF"/>
                </a:solidFill>
              </a:rPr>
              <a:t>Vacancies on the gov.uk website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6167423" y="4913210"/>
            <a:ext cx="3508237" cy="1690333"/>
          </a:xfrm>
          <a:prstGeom prst="roundRect">
            <a:avLst/>
          </a:prstGeom>
          <a:solidFill>
            <a:srgbClr val="C22A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2400" b="1" dirty="0">
                <a:solidFill>
                  <a:srgbClr val="FFFFFF"/>
                </a:solidFill>
              </a:rPr>
              <a:t>Have a Plan B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1B7ADBA-5DE4-EEBE-98C9-F1A42CCBBE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915" y="59939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47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000"/>
    </mc:Choice>
    <mc:Fallback>
      <p:transition spd="slow" advTm="5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4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DF431-BC35-FD12-FD70-1636E70C9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05004-A36D-6811-8845-1DEFB812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C22A62"/>
                </a:solidFill>
              </a:rPr>
              <a:t>WHAT NOW?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752913-AB2E-378C-74A7-7CFF414EDC33}"/>
              </a:ext>
            </a:extLst>
          </p:cNvPr>
          <p:cNvSpPr/>
          <p:nvPr/>
        </p:nvSpPr>
        <p:spPr>
          <a:xfrm>
            <a:off x="1183640" y="1163294"/>
            <a:ext cx="9824720" cy="1014047"/>
          </a:xfrm>
          <a:prstGeom prst="roundRect">
            <a:avLst/>
          </a:prstGeom>
          <a:solidFill>
            <a:srgbClr val="1B95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Research apprenticeship sectors and jobs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24DDDDE-7471-2C76-0908-47CCA09AEC46}"/>
              </a:ext>
            </a:extLst>
          </p:cNvPr>
          <p:cNvSpPr/>
          <p:nvPr/>
        </p:nvSpPr>
        <p:spPr>
          <a:xfrm>
            <a:off x="1183640" y="2623259"/>
            <a:ext cx="9824720" cy="1014047"/>
          </a:xfrm>
          <a:prstGeom prst="roundRect">
            <a:avLst/>
          </a:prstGeom>
          <a:solidFill>
            <a:srgbClr val="C22A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Set up notifications for your sector of interest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653A437-DD18-AE5B-A28C-64A90DFF736B}"/>
              </a:ext>
            </a:extLst>
          </p:cNvPr>
          <p:cNvSpPr/>
          <p:nvPr/>
        </p:nvSpPr>
        <p:spPr>
          <a:xfrm>
            <a:off x="1183640" y="4083224"/>
            <a:ext cx="9824720" cy="1014047"/>
          </a:xfrm>
          <a:prstGeom prst="roundRect">
            <a:avLst/>
          </a:prstGeom>
          <a:solidFill>
            <a:srgbClr val="FBA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454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Check local colleges and sixth forms for your plan B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593FCD7-0A8C-B46C-7FC4-F0DDF7399137}"/>
              </a:ext>
            </a:extLst>
          </p:cNvPr>
          <p:cNvSpPr/>
          <p:nvPr/>
        </p:nvSpPr>
        <p:spPr>
          <a:xfrm>
            <a:off x="1183640" y="5505624"/>
            <a:ext cx="9824720" cy="1014047"/>
          </a:xfrm>
          <a:prstGeom prst="roundRect">
            <a:avLst/>
          </a:prstGeom>
          <a:solidFill>
            <a:srgbClr val="91C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44454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APPLY!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818FAEF-4266-DCA2-AC0F-A8999AEF0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915" y="60314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0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BD55B-F9C2-F25A-A21F-76A2002D0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4E6885-78DE-6F78-48E1-988DD476DEF1}"/>
              </a:ext>
            </a:extLst>
          </p:cNvPr>
          <p:cNvSpPr/>
          <p:nvPr/>
        </p:nvSpPr>
        <p:spPr>
          <a:xfrm>
            <a:off x="6901973" y="958478"/>
            <a:ext cx="3948935" cy="81818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7250"/>
            <a:endParaRPr lang="en-GB" sz="168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3E8AD88-0880-23F8-3349-27A0F5BC8B43}"/>
              </a:ext>
            </a:extLst>
          </p:cNvPr>
          <p:cNvSpPr/>
          <p:nvPr/>
        </p:nvSpPr>
        <p:spPr>
          <a:xfrm>
            <a:off x="128190" y="-1123876"/>
            <a:ext cx="12449367" cy="9583046"/>
          </a:xfrm>
          <a:custGeom>
            <a:avLst/>
            <a:gdLst/>
            <a:ahLst/>
            <a:cxnLst/>
            <a:rect l="l" t="t" r="r" b="b"/>
            <a:pathLst>
              <a:path w="9959494" h="7666437">
                <a:moveTo>
                  <a:pt x="0" y="0"/>
                </a:moveTo>
                <a:lnTo>
                  <a:pt x="9959494" y="0"/>
                </a:lnTo>
                <a:lnTo>
                  <a:pt x="9959494" y="7666437"/>
                </a:lnTo>
                <a:lnTo>
                  <a:pt x="0" y="7666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138" t="-66019" r="-39967" b="-57485"/>
            </a:stretch>
          </a:blipFill>
        </p:spPr>
        <p:txBody>
          <a:bodyPr/>
          <a:lstStyle/>
          <a:p>
            <a:pPr defTabSz="857250"/>
            <a:endParaRPr lang="en-GB" sz="225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CE68CCB-6B8D-46D9-F933-2C79F6E0E5C3}"/>
              </a:ext>
            </a:extLst>
          </p:cNvPr>
          <p:cNvGrpSpPr/>
          <p:nvPr/>
        </p:nvGrpSpPr>
        <p:grpSpPr>
          <a:xfrm>
            <a:off x="-2418222" y="-1873304"/>
            <a:ext cx="6200834" cy="1639158"/>
            <a:chOff x="0" y="0"/>
            <a:chExt cx="6614223" cy="174843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98C88B3-DFD6-A5B3-0D97-204D873CB0F8}"/>
                </a:ext>
              </a:extLst>
            </p:cNvPr>
            <p:cNvSpPr/>
            <p:nvPr/>
          </p:nvSpPr>
          <p:spPr>
            <a:xfrm>
              <a:off x="0" y="0"/>
              <a:ext cx="3186214" cy="1748435"/>
            </a:xfrm>
            <a:custGeom>
              <a:avLst/>
              <a:gdLst/>
              <a:ahLst/>
              <a:cxnLst/>
              <a:rect l="l" t="t" r="r" b="b"/>
              <a:pathLst>
                <a:path w="3186214" h="1748435">
                  <a:moveTo>
                    <a:pt x="0" y="0"/>
                  </a:moveTo>
                  <a:lnTo>
                    <a:pt x="3186214" y="0"/>
                  </a:lnTo>
                  <a:lnTo>
                    <a:pt x="3186214" y="1748435"/>
                  </a:lnTo>
                  <a:lnTo>
                    <a:pt x="0" y="1748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50"/>
              <a:endParaRPr lang="en-GB" sz="22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7340C3D-7660-82AE-1E7E-3D3750804D76}"/>
                </a:ext>
              </a:extLst>
            </p:cNvPr>
            <p:cNvSpPr/>
            <p:nvPr/>
          </p:nvSpPr>
          <p:spPr>
            <a:xfrm>
              <a:off x="3428009" y="0"/>
              <a:ext cx="3186214" cy="1748435"/>
            </a:xfrm>
            <a:custGeom>
              <a:avLst/>
              <a:gdLst/>
              <a:ahLst/>
              <a:cxnLst/>
              <a:rect l="l" t="t" r="r" b="b"/>
              <a:pathLst>
                <a:path w="3186214" h="1748435">
                  <a:moveTo>
                    <a:pt x="0" y="0"/>
                  </a:moveTo>
                  <a:lnTo>
                    <a:pt x="3186214" y="0"/>
                  </a:lnTo>
                  <a:lnTo>
                    <a:pt x="3186214" y="1748435"/>
                  </a:lnTo>
                  <a:lnTo>
                    <a:pt x="0" y="1748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7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50"/>
              <a:endParaRPr lang="en-GB" sz="22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008E3D8-4D08-EB33-8B62-1F252B1F11F0}"/>
              </a:ext>
            </a:extLst>
          </p:cNvPr>
          <p:cNvSpPr/>
          <p:nvPr/>
        </p:nvSpPr>
        <p:spPr>
          <a:xfrm rot="5400000">
            <a:off x="9997947" y="-1174517"/>
            <a:ext cx="2987075" cy="1639158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22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1EE4FE7-F8EC-B28A-775A-45FAE0CCE662}"/>
              </a:ext>
            </a:extLst>
          </p:cNvPr>
          <p:cNvSpPr/>
          <p:nvPr/>
        </p:nvSpPr>
        <p:spPr>
          <a:xfrm rot="-4502115">
            <a:off x="10434652" y="-1580910"/>
            <a:ext cx="2990795" cy="3507329"/>
          </a:xfrm>
          <a:custGeom>
            <a:avLst/>
            <a:gdLst/>
            <a:ahLst/>
            <a:cxnLst/>
            <a:rect l="l" t="t" r="r" b="b"/>
            <a:pathLst>
              <a:path w="2392636" h="2805863">
                <a:moveTo>
                  <a:pt x="0" y="0"/>
                </a:moveTo>
                <a:lnTo>
                  <a:pt x="2392635" y="0"/>
                </a:lnTo>
                <a:lnTo>
                  <a:pt x="2392635" y="2805863"/>
                </a:lnTo>
                <a:lnTo>
                  <a:pt x="0" y="28058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22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D903803-9D46-32C0-4561-95CA7A6AFD51}"/>
              </a:ext>
            </a:extLst>
          </p:cNvPr>
          <p:cNvSpPr/>
          <p:nvPr/>
        </p:nvSpPr>
        <p:spPr>
          <a:xfrm rot="5791186">
            <a:off x="-1930510" y="-2687197"/>
            <a:ext cx="4690099" cy="4664516"/>
          </a:xfrm>
          <a:custGeom>
            <a:avLst/>
            <a:gdLst/>
            <a:ahLst/>
            <a:cxnLst/>
            <a:rect l="l" t="t" r="r" b="b"/>
            <a:pathLst>
              <a:path w="3752079" h="3731613">
                <a:moveTo>
                  <a:pt x="0" y="0"/>
                </a:moveTo>
                <a:lnTo>
                  <a:pt x="3752080" y="0"/>
                </a:lnTo>
                <a:lnTo>
                  <a:pt x="3752080" y="3731613"/>
                </a:lnTo>
                <a:lnTo>
                  <a:pt x="0" y="3731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22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0BD9634-3EA7-0B43-FADD-19CA6F091630}"/>
              </a:ext>
            </a:extLst>
          </p:cNvPr>
          <p:cNvSpPr/>
          <p:nvPr/>
        </p:nvSpPr>
        <p:spPr>
          <a:xfrm>
            <a:off x="9707758" y="-193287"/>
            <a:ext cx="437693" cy="437693"/>
          </a:xfrm>
          <a:custGeom>
            <a:avLst/>
            <a:gdLst/>
            <a:ahLst/>
            <a:cxnLst/>
            <a:rect l="l" t="t" r="r" b="b"/>
            <a:pathLst>
              <a:path w="350154" h="350154">
                <a:moveTo>
                  <a:pt x="0" y="0"/>
                </a:moveTo>
                <a:lnTo>
                  <a:pt x="350154" y="0"/>
                </a:lnTo>
                <a:lnTo>
                  <a:pt x="350154" y="350154"/>
                </a:lnTo>
                <a:lnTo>
                  <a:pt x="0" y="350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22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896992F-0EC2-56D3-C489-1F67C0890306}"/>
              </a:ext>
            </a:extLst>
          </p:cNvPr>
          <p:cNvSpPr/>
          <p:nvPr/>
        </p:nvSpPr>
        <p:spPr>
          <a:xfrm rot="2590484">
            <a:off x="2190508" y="278174"/>
            <a:ext cx="435971" cy="435971"/>
          </a:xfrm>
          <a:custGeom>
            <a:avLst/>
            <a:gdLst/>
            <a:ahLst/>
            <a:cxnLst/>
            <a:rect l="l" t="t" r="r" b="b"/>
            <a:pathLst>
              <a:path w="348777" h="348777">
                <a:moveTo>
                  <a:pt x="0" y="0"/>
                </a:moveTo>
                <a:lnTo>
                  <a:pt x="348777" y="0"/>
                </a:lnTo>
                <a:lnTo>
                  <a:pt x="348777" y="348777"/>
                </a:lnTo>
                <a:lnTo>
                  <a:pt x="0" y="3487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22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8BF5CA64-E3B3-E0CB-A65C-36AB8D683411}"/>
              </a:ext>
            </a:extLst>
          </p:cNvPr>
          <p:cNvSpPr/>
          <p:nvPr/>
        </p:nvSpPr>
        <p:spPr>
          <a:xfrm flipV="1">
            <a:off x="10104764" y="356516"/>
            <a:ext cx="252679" cy="238813"/>
          </a:xfrm>
          <a:custGeom>
            <a:avLst/>
            <a:gdLst/>
            <a:ahLst/>
            <a:cxnLst/>
            <a:rect l="l" t="t" r="r" b="b"/>
            <a:pathLst>
              <a:path w="202143" h="202143">
                <a:moveTo>
                  <a:pt x="0" y="0"/>
                </a:moveTo>
                <a:lnTo>
                  <a:pt x="202142" y="0"/>
                </a:lnTo>
                <a:lnTo>
                  <a:pt x="202142" y="202143"/>
                </a:lnTo>
                <a:lnTo>
                  <a:pt x="0" y="202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22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4D23E1B-FCEF-C478-7C7B-0349E1303E09}"/>
              </a:ext>
            </a:extLst>
          </p:cNvPr>
          <p:cNvSpPr/>
          <p:nvPr/>
        </p:nvSpPr>
        <p:spPr>
          <a:xfrm>
            <a:off x="0" y="-88444"/>
            <a:ext cx="437693" cy="437693"/>
          </a:xfrm>
          <a:custGeom>
            <a:avLst/>
            <a:gdLst/>
            <a:ahLst/>
            <a:cxnLst/>
            <a:rect l="l" t="t" r="r" b="b"/>
            <a:pathLst>
              <a:path w="350154" h="350154">
                <a:moveTo>
                  <a:pt x="0" y="0"/>
                </a:moveTo>
                <a:lnTo>
                  <a:pt x="350154" y="0"/>
                </a:lnTo>
                <a:lnTo>
                  <a:pt x="350154" y="350153"/>
                </a:lnTo>
                <a:lnTo>
                  <a:pt x="0" y="350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22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E4191E8-1D65-0B36-2DA4-3BF5CAA5E753}"/>
              </a:ext>
            </a:extLst>
          </p:cNvPr>
          <p:cNvSpPr/>
          <p:nvPr/>
        </p:nvSpPr>
        <p:spPr>
          <a:xfrm>
            <a:off x="555857" y="-354939"/>
            <a:ext cx="252679" cy="252679"/>
          </a:xfrm>
          <a:custGeom>
            <a:avLst/>
            <a:gdLst/>
            <a:ahLst/>
            <a:cxnLst/>
            <a:rect l="l" t="t" r="r" b="b"/>
            <a:pathLst>
              <a:path w="202143" h="202143">
                <a:moveTo>
                  <a:pt x="0" y="0"/>
                </a:moveTo>
                <a:lnTo>
                  <a:pt x="202142" y="0"/>
                </a:lnTo>
                <a:lnTo>
                  <a:pt x="202142" y="202142"/>
                </a:lnTo>
                <a:lnTo>
                  <a:pt x="0" y="202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22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6BC5917-CBA4-645B-0242-394118D3EE0A}"/>
              </a:ext>
            </a:extLst>
          </p:cNvPr>
          <p:cNvSpPr txBox="1">
            <a:spLocks/>
          </p:cNvSpPr>
          <p:nvPr/>
        </p:nvSpPr>
        <p:spPr>
          <a:xfrm>
            <a:off x="-2418222" y="1613916"/>
            <a:ext cx="10355624" cy="9667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kern="1200">
                <a:solidFill>
                  <a:srgbClr val="231F2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535768"/>
            <a:r>
              <a:rPr lang="en-US" sz="5625" dirty="0">
                <a:solidFill>
                  <a:srgbClr val="C22A62"/>
                </a:solidFill>
                <a:latin typeface="Poppins Bold" panose="020B0604020202020204" charset="0"/>
                <a:cs typeface="Poppins Bold" panose="020B0604020202020204" charset="0"/>
              </a:rPr>
              <a:t>FOLLOW US</a:t>
            </a: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E77D5917-6CB7-9A19-A753-A0B707081BAE}"/>
              </a:ext>
            </a:extLst>
          </p:cNvPr>
          <p:cNvGrpSpPr/>
          <p:nvPr/>
        </p:nvGrpSpPr>
        <p:grpSpPr>
          <a:xfrm>
            <a:off x="6759082" y="804283"/>
            <a:ext cx="4234718" cy="8377066"/>
            <a:chOff x="0" y="0"/>
            <a:chExt cx="2620010" cy="5182870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647E0DD-AC97-C48F-F566-E3E865E71759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defTabSz="609548"/>
              <a:endParaRPr lang="en-GB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3545A64F-750E-FF1F-992E-417B6865E731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pPr defTabSz="609548"/>
              <a:endParaRPr lang="en-GB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31A3DBE4-052C-295B-90ED-EE25CCB03698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pPr defTabSz="609548"/>
              <a:endParaRPr lang="en-GB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B9D6D1ED-6CE1-DA4A-D37D-4745B67BEEC1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pPr defTabSz="609548"/>
              <a:endParaRPr lang="en-GB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D7E808D8-3EBC-784D-9B3F-2EB9D0C6D388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pPr defTabSz="609548"/>
              <a:endParaRPr lang="en-GB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6810D35-7C7B-EE39-3AB8-F9042136E63A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pPr defTabSz="609548"/>
              <a:endParaRPr lang="en-GB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913258D-3F79-267B-5B10-3346E11FB5F6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pPr defTabSz="609548"/>
              <a:endParaRPr lang="en-GB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9061FC41-44A6-D22D-F2A5-FF67302D1A7E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pPr defTabSz="609548"/>
              <a:endParaRPr lang="en-GB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Freeform 18">
            <a:extLst>
              <a:ext uri="{FF2B5EF4-FFF2-40B4-BE49-F238E27FC236}">
                <a16:creationId xmlns:a16="http://schemas.microsoft.com/office/drawing/2014/main" id="{DBF14151-018B-8813-DD8C-48BBF6BF27B0}"/>
              </a:ext>
            </a:extLst>
          </p:cNvPr>
          <p:cNvSpPr/>
          <p:nvPr/>
        </p:nvSpPr>
        <p:spPr>
          <a:xfrm>
            <a:off x="666785" y="3269959"/>
            <a:ext cx="561163" cy="530547"/>
          </a:xfrm>
          <a:custGeom>
            <a:avLst/>
            <a:gdLst/>
            <a:ahLst/>
            <a:cxnLst/>
            <a:rect l="l" t="t" r="r" b="b"/>
            <a:pathLst>
              <a:path w="514498" h="523540">
                <a:moveTo>
                  <a:pt x="0" y="0"/>
                </a:moveTo>
                <a:lnTo>
                  <a:pt x="514498" y="0"/>
                </a:lnTo>
                <a:lnTo>
                  <a:pt x="514498" y="523540"/>
                </a:lnTo>
                <a:lnTo>
                  <a:pt x="0" y="52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48"/>
            <a:endParaRPr lang="en-GB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0CDB3ADB-CD02-ED1F-1FC9-5A6C4A6A01CA}"/>
              </a:ext>
            </a:extLst>
          </p:cNvPr>
          <p:cNvSpPr txBox="1"/>
          <p:nvPr/>
        </p:nvSpPr>
        <p:spPr>
          <a:xfrm>
            <a:off x="1396786" y="3339526"/>
            <a:ext cx="454466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48">
              <a:lnSpc>
                <a:spcPts val="2800"/>
              </a:lnSpc>
              <a:spcBef>
                <a:spcPct val="0"/>
              </a:spcBef>
            </a:pPr>
            <a:r>
              <a:rPr lang="en-US" sz="2625" b="1" dirty="0">
                <a:solidFill>
                  <a:srgbClr val="C22A62"/>
                </a:solidFill>
                <a:latin typeface="Calibri"/>
              </a:rPr>
              <a:t>www.sunoutreach.org</a:t>
            </a:r>
          </a:p>
        </p:txBody>
      </p:sp>
      <p:pic>
        <p:nvPicPr>
          <p:cNvPr id="40" name="Picture 39" descr="A white square logo with a black background&#10;&#10;AI-generated content may be incorrect.">
            <a:extLst>
              <a:ext uri="{FF2B5EF4-FFF2-40B4-BE49-F238E27FC236}">
                <a16:creationId xmlns:a16="http://schemas.microsoft.com/office/drawing/2014/main" id="{B99B2F27-AA2E-0941-8FCE-4AD10971D24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71944" y="2622201"/>
            <a:ext cx="548975" cy="548975"/>
          </a:xfrm>
          <a:prstGeom prst="rect">
            <a:avLst/>
          </a:prstGeom>
        </p:spPr>
      </p:pic>
      <p:sp>
        <p:nvSpPr>
          <p:cNvPr id="42" name="TextBox 21">
            <a:extLst>
              <a:ext uri="{FF2B5EF4-FFF2-40B4-BE49-F238E27FC236}">
                <a16:creationId xmlns:a16="http://schemas.microsoft.com/office/drawing/2014/main" id="{3140641E-53B6-0E06-46D3-C73AE70B9799}"/>
              </a:ext>
            </a:extLst>
          </p:cNvPr>
          <p:cNvSpPr txBox="1"/>
          <p:nvPr/>
        </p:nvSpPr>
        <p:spPr>
          <a:xfrm>
            <a:off x="1319759" y="2719451"/>
            <a:ext cx="4829531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48">
              <a:lnSpc>
                <a:spcPts val="2800"/>
              </a:lnSpc>
              <a:spcBef>
                <a:spcPct val="0"/>
              </a:spcBef>
            </a:pPr>
            <a:r>
              <a:rPr lang="en-US" sz="2625" b="1" dirty="0">
                <a:solidFill>
                  <a:srgbClr val="C22A62"/>
                </a:solidFill>
                <a:latin typeface="Calibri"/>
              </a:rPr>
              <a:t>@</a:t>
            </a:r>
            <a:r>
              <a:rPr lang="en-GB" sz="2625" b="1" dirty="0" err="1">
                <a:solidFill>
                  <a:srgbClr val="C22A62"/>
                </a:solidFill>
                <a:latin typeface="Calibri"/>
              </a:rPr>
              <a:t>southern_universities_network</a:t>
            </a:r>
            <a:endParaRPr lang="en-GB" sz="2625" b="1" dirty="0">
              <a:solidFill>
                <a:srgbClr val="C22A62"/>
              </a:solidFill>
              <a:latin typeface="Calibri"/>
            </a:endParaRPr>
          </a:p>
          <a:p>
            <a:pPr defTabSz="609548">
              <a:lnSpc>
                <a:spcPts val="2800"/>
              </a:lnSpc>
              <a:spcBef>
                <a:spcPct val="0"/>
              </a:spcBef>
            </a:pPr>
            <a:endParaRPr lang="en-US" sz="2625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6CBEA6F0-B601-B949-90DB-2365EF286B8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b="41262"/>
          <a:stretch/>
        </p:blipFill>
        <p:spPr>
          <a:xfrm>
            <a:off x="7060173" y="1500188"/>
            <a:ext cx="3611690" cy="7736340"/>
          </a:xfrm>
          <a:prstGeom prst="rect">
            <a:avLst/>
          </a:prstGeom>
        </p:spPr>
      </p:pic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F711CE0-5A79-781C-A502-D121A49EC782}"/>
              </a:ext>
            </a:extLst>
          </p:cNvPr>
          <p:cNvSpPr/>
          <p:nvPr/>
        </p:nvSpPr>
        <p:spPr>
          <a:xfrm>
            <a:off x="623538" y="4110046"/>
            <a:ext cx="5903925" cy="2479733"/>
          </a:xfrm>
          <a:prstGeom prst="roundRect">
            <a:avLst/>
          </a:prstGeom>
          <a:solidFill>
            <a:srgbClr val="C22A62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57250"/>
            <a:endParaRPr lang="en-GB" sz="2250" b="1" dirty="0">
              <a:solidFill>
                <a:srgbClr val="FFFFFF"/>
              </a:solidFill>
              <a:latin typeface="Calibri"/>
            </a:endParaRPr>
          </a:p>
          <a:p>
            <a:pPr defTabSz="857250"/>
            <a:r>
              <a:rPr lang="en-GB" sz="2250" b="1" dirty="0">
                <a:solidFill>
                  <a:srgbClr val="FFFFFF"/>
                </a:solidFill>
                <a:latin typeface="Calibri"/>
              </a:rPr>
              <a:t>Resources available on our website:</a:t>
            </a:r>
          </a:p>
          <a:p>
            <a:pPr marL="750094" lvl="1" indent="-321469" defTabSz="857250">
              <a:buFont typeface="Arial" panose="020B0604020202020204" pitchFamily="34" charset="0"/>
              <a:buChar char="•"/>
            </a:pPr>
            <a:r>
              <a:rPr lang="en-GB" sz="1875" b="1" dirty="0">
                <a:solidFill>
                  <a:srgbClr val="FFFFFF"/>
                </a:solidFill>
                <a:latin typeface="Calibri"/>
              </a:rPr>
              <a:t>Higher Education Guides</a:t>
            </a:r>
          </a:p>
          <a:p>
            <a:pPr marL="750094" lvl="1" indent="-321469" defTabSz="857250">
              <a:buFont typeface="Arial" panose="020B0604020202020204" pitchFamily="34" charset="0"/>
              <a:buChar char="•"/>
            </a:pPr>
            <a:r>
              <a:rPr lang="en-GB" sz="1875" b="1" dirty="0">
                <a:solidFill>
                  <a:srgbClr val="FFFFFF"/>
                </a:solidFill>
                <a:latin typeface="Calibri"/>
              </a:rPr>
              <a:t>Games</a:t>
            </a:r>
          </a:p>
          <a:p>
            <a:pPr marL="750094" lvl="1" indent="-321469" defTabSz="857250">
              <a:buFont typeface="Arial" panose="020B0604020202020204" pitchFamily="34" charset="0"/>
              <a:buChar char="•"/>
            </a:pPr>
            <a:r>
              <a:rPr lang="en-GB" sz="1875" b="1" dirty="0">
                <a:solidFill>
                  <a:srgbClr val="FFFFFF"/>
                </a:solidFill>
                <a:latin typeface="Calibri"/>
              </a:rPr>
              <a:t>Mental Health Support</a:t>
            </a:r>
          </a:p>
          <a:p>
            <a:pPr marL="750094" lvl="1" indent="-321469" defTabSz="857250">
              <a:buFont typeface="Arial" panose="020B0604020202020204" pitchFamily="34" charset="0"/>
              <a:buChar char="•"/>
            </a:pPr>
            <a:r>
              <a:rPr lang="en-GB" sz="1875" b="1" dirty="0">
                <a:solidFill>
                  <a:srgbClr val="FFFFFF"/>
                </a:solidFill>
                <a:latin typeface="Calibri"/>
              </a:rPr>
              <a:t>Student Finance</a:t>
            </a:r>
          </a:p>
          <a:p>
            <a:pPr marL="750094" lvl="1" indent="-321469" defTabSz="857250">
              <a:buFont typeface="Arial" panose="020B0604020202020204" pitchFamily="34" charset="0"/>
              <a:buChar char="•"/>
            </a:pPr>
            <a:r>
              <a:rPr lang="en-GB" sz="1875" b="1" dirty="0">
                <a:solidFill>
                  <a:srgbClr val="FFFFFF"/>
                </a:solidFill>
                <a:latin typeface="Calibri"/>
              </a:rPr>
              <a:t>National Open Day Information</a:t>
            </a:r>
          </a:p>
          <a:p>
            <a:pPr marL="750094" lvl="1" indent="-321469" defTabSz="857250">
              <a:buFont typeface="Arial" panose="020B0604020202020204" pitchFamily="34" charset="0"/>
              <a:buChar char="•"/>
            </a:pPr>
            <a:r>
              <a:rPr lang="en-GB" sz="1875" b="1" dirty="0">
                <a:solidFill>
                  <a:srgbClr val="FFFFFF"/>
                </a:solidFill>
                <a:latin typeface="Calibri"/>
              </a:rPr>
              <a:t>Career Support</a:t>
            </a:r>
          </a:p>
          <a:p>
            <a:pPr defTabSz="857250"/>
            <a:endParaRPr lang="en-GB" sz="2250" b="1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23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theme/theme1.xml><?xml version="1.0" encoding="utf-8"?>
<a:theme xmlns:a="http://schemas.openxmlformats.org/drawingml/2006/main" name="SUN Powerpoint 2019 (5)">
  <a:themeElements>
    <a:clrScheme name="Custom 4">
      <a:dk1>
        <a:srgbClr val="444543"/>
      </a:dk1>
      <a:lt1>
        <a:srgbClr val="444543"/>
      </a:lt1>
      <a:dk2>
        <a:srgbClr val="FBAA21"/>
      </a:dk2>
      <a:lt2>
        <a:srgbClr val="444543"/>
      </a:lt2>
      <a:accent1>
        <a:srgbClr val="104585"/>
      </a:accent1>
      <a:accent2>
        <a:srgbClr val="F15E40"/>
      </a:accent2>
      <a:accent3>
        <a:srgbClr val="9BBB59"/>
      </a:accent3>
      <a:accent4>
        <a:srgbClr val="0070C0"/>
      </a:accent4>
      <a:accent5>
        <a:srgbClr val="78BFD1"/>
      </a:accent5>
      <a:accent6>
        <a:srgbClr val="4BACC6"/>
      </a:accent6>
      <a:hlink>
        <a:srgbClr val="F15E40"/>
      </a:hlink>
      <a:folHlink>
        <a:srgbClr val="999998"/>
      </a:folHlink>
    </a:clrScheme>
    <a:fontScheme name="Custom 4">
      <a:majorFont>
        <a:latin typeface="Poppins Bol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UN Powerpoint 2019 (5)" id="{185816AC-6A93-4ADF-A113-758E78C0AD0D}" vid="{6E6B4BF5-79C3-4014-99DB-5C52BB934759}"/>
    </a:ext>
  </a:extLst>
</a:theme>
</file>

<file path=ppt/theme/theme2.xml><?xml version="1.0" encoding="utf-8"?>
<a:theme xmlns:a="http://schemas.openxmlformats.org/drawingml/2006/main" name="Theme1">
  <a:themeElements>
    <a:clrScheme name="Custom 4">
      <a:dk1>
        <a:srgbClr val="444543"/>
      </a:dk1>
      <a:lt1>
        <a:srgbClr val="444543"/>
      </a:lt1>
      <a:dk2>
        <a:srgbClr val="FBAA21"/>
      </a:dk2>
      <a:lt2>
        <a:srgbClr val="444543"/>
      </a:lt2>
      <a:accent1>
        <a:srgbClr val="104585"/>
      </a:accent1>
      <a:accent2>
        <a:srgbClr val="F15E40"/>
      </a:accent2>
      <a:accent3>
        <a:srgbClr val="9BBB59"/>
      </a:accent3>
      <a:accent4>
        <a:srgbClr val="0070C0"/>
      </a:accent4>
      <a:accent5>
        <a:srgbClr val="78BFD1"/>
      </a:accent5>
      <a:accent6>
        <a:srgbClr val="4BACC6"/>
      </a:accent6>
      <a:hlink>
        <a:srgbClr val="F15E40"/>
      </a:hlink>
      <a:folHlink>
        <a:srgbClr val="99999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881C381-3313-4E9F-BEDA-32BA588FFBE5}" vid="{D4E1F675-D2A2-437A-BD47-519B5A8CB9D9}"/>
    </a:ext>
  </a:extLst>
</a:theme>
</file>

<file path=ppt/theme/theme3.xml><?xml version="1.0" encoding="utf-8"?>
<a:theme xmlns:a="http://schemas.openxmlformats.org/drawingml/2006/main" name="1_SUN Powerpoint 2019 (5)">
  <a:themeElements>
    <a:clrScheme name="Custom 4">
      <a:dk1>
        <a:srgbClr val="444543"/>
      </a:dk1>
      <a:lt1>
        <a:srgbClr val="444543"/>
      </a:lt1>
      <a:dk2>
        <a:srgbClr val="FBAA21"/>
      </a:dk2>
      <a:lt2>
        <a:srgbClr val="444543"/>
      </a:lt2>
      <a:accent1>
        <a:srgbClr val="104585"/>
      </a:accent1>
      <a:accent2>
        <a:srgbClr val="F15E40"/>
      </a:accent2>
      <a:accent3>
        <a:srgbClr val="9BBB59"/>
      </a:accent3>
      <a:accent4>
        <a:srgbClr val="0070C0"/>
      </a:accent4>
      <a:accent5>
        <a:srgbClr val="78BFD1"/>
      </a:accent5>
      <a:accent6>
        <a:srgbClr val="4BACC6"/>
      </a:accent6>
      <a:hlink>
        <a:srgbClr val="F15E40"/>
      </a:hlink>
      <a:folHlink>
        <a:srgbClr val="99999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UN Powerpoint 2019 (5)" id="{185816AC-6A93-4ADF-A113-758E78C0AD0D}" vid="{6E6B4BF5-79C3-4014-99DB-5C52BB934759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8E4D51511F2A4E9C776AFD1A727EA5" ma:contentTypeVersion="14" ma:contentTypeDescription="Create a new document." ma:contentTypeScope="" ma:versionID="bfb9c9b2b80857e6f037545b61c56efd">
  <xsd:schema xmlns:xsd="http://www.w3.org/2001/XMLSchema" xmlns:xs="http://www.w3.org/2001/XMLSchema" xmlns:p="http://schemas.microsoft.com/office/2006/metadata/properties" xmlns:ns3="0eac9b89-a365-459e-ab87-8310d2ab49b3" xmlns:ns4="9fe5eb94-672f-4cdc-bb71-e6d7776b7374" targetNamespace="http://schemas.microsoft.com/office/2006/metadata/properties" ma:root="true" ma:fieldsID="b98da5a9d6abd2be0492e2a151389eca" ns3:_="" ns4:_="">
    <xsd:import namespace="0eac9b89-a365-459e-ab87-8310d2ab49b3"/>
    <xsd:import namespace="9fe5eb94-672f-4cdc-bb71-e6d7776b73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ac9b89-a365-459e-ab87-8310d2ab49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e5eb94-672f-4cdc-bb71-e6d7776b737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C573C64-BFC0-45E1-BDBC-395C161B45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ac9b89-a365-459e-ab87-8310d2ab49b3"/>
    <ds:schemaRef ds:uri="9fe5eb94-672f-4cdc-bb71-e6d7776b73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3318D5-A8C2-46DA-B5FC-B70B60B61A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56B582-C90D-428F-9C15-C3A96A51A3B2}">
  <ds:schemaRefs>
    <ds:schemaRef ds:uri="http://purl.org/dc/terms/"/>
    <ds:schemaRef ds:uri="0eac9b89-a365-459e-ab87-8310d2ab49b3"/>
    <ds:schemaRef ds:uri="9fe5eb94-672f-4cdc-bb71-e6d7776b737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SUN Powerpoint 2019 (5)</Template>
  <TotalTime>20837</TotalTime>
  <Words>2948</Words>
  <Application>Microsoft Office PowerPoint</Application>
  <PresentationFormat>Widescreen</PresentationFormat>
  <Paragraphs>471</Paragraphs>
  <Slides>24</Slides>
  <Notes>24</Notes>
  <HiddenSlides>0</HiddenSlides>
  <MMClips>19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Arial</vt:lpstr>
      <vt:lpstr>Calibri</vt:lpstr>
      <vt:lpstr>Pacifico</vt:lpstr>
      <vt:lpstr>Poppins</vt:lpstr>
      <vt:lpstr>Poppins Bold</vt:lpstr>
      <vt:lpstr>Segoe UI</vt:lpstr>
      <vt:lpstr>Symbol</vt:lpstr>
      <vt:lpstr>SUN Powerpoint 2019 (5)</vt:lpstr>
      <vt:lpstr>Theme1</vt:lpstr>
      <vt:lpstr>1_SUN Powerpoint 2019 (5)</vt:lpstr>
      <vt:lpstr>2_Office Theme</vt:lpstr>
      <vt:lpstr>1_Office Theme</vt:lpstr>
      <vt:lpstr>PowerPoint Presentation</vt:lpstr>
      <vt:lpstr>WHAT’S IN IT FOR ME?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CHOOSING THE RIGHT OPTION FOR YOU</vt:lpstr>
      <vt:lpstr>CHOOSING THE RIGHT OPTION FOR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TAKEAWAYS</vt:lpstr>
      <vt:lpstr>WHAT NOW?</vt:lpstr>
      <vt:lpstr>PowerPoint Presentation</vt:lpstr>
    </vt:vector>
  </TitlesOfParts>
  <Company>DC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Findler</dc:creator>
  <cp:lastModifiedBy>Elizabeth Hartless</cp:lastModifiedBy>
  <cp:revision>436</cp:revision>
  <cp:lastPrinted>2022-11-22T13:55:16Z</cp:lastPrinted>
  <dcterms:created xsi:type="dcterms:W3CDTF">2015-09-29T12:15:42Z</dcterms:created>
  <dcterms:modified xsi:type="dcterms:W3CDTF">2026-09-25T12:55:57Z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0x0101007A8E4D51511F2A4E9C776AFD1A727EA5</vt:lpwstr>
  </property>
</Properties>
</file>